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61" r:id="rId2"/>
    <p:sldId id="262" r:id="rId3"/>
    <p:sldId id="314" r:id="rId4"/>
    <p:sldId id="263" r:id="rId5"/>
    <p:sldId id="265" r:id="rId6"/>
    <p:sldId id="266" r:id="rId7"/>
    <p:sldId id="267" r:id="rId8"/>
    <p:sldId id="295" r:id="rId9"/>
    <p:sldId id="268" r:id="rId10"/>
    <p:sldId id="296" r:id="rId11"/>
    <p:sldId id="270" r:id="rId12"/>
    <p:sldId id="271" r:id="rId13"/>
    <p:sldId id="272" r:id="rId14"/>
    <p:sldId id="300" r:id="rId15"/>
    <p:sldId id="274" r:id="rId16"/>
    <p:sldId id="298" r:id="rId17"/>
    <p:sldId id="276" r:id="rId18"/>
    <p:sldId id="299" r:id="rId19"/>
    <p:sldId id="282" r:id="rId20"/>
    <p:sldId id="284" r:id="rId21"/>
    <p:sldId id="286" r:id="rId22"/>
    <p:sldId id="306" r:id="rId23"/>
    <p:sldId id="310" r:id="rId24"/>
    <p:sldId id="313" r:id="rId25"/>
    <p:sldId id="311" r:id="rId26"/>
    <p:sldId id="308" r:id="rId27"/>
    <p:sldId id="312" r:id="rId28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94660"/>
  </p:normalViewPr>
  <p:slideViewPr>
    <p:cSldViewPr>
      <p:cViewPr varScale="1">
        <p:scale>
          <a:sx n="71" d="100"/>
          <a:sy n="71" d="100"/>
        </p:scale>
        <p:origin x="-108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44608;&#44144;&#49457;\Application%20Data\Microsoft\Excel\gs4TIAP_RPM0805%20(&#54840;&#54872;%20&#47784;&#46300;)&#51032;%20&#52264;&#53944;%20(version%201)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gs4TIAP_RPM0805%20(&#54840;&#54872;%20&#47784;&#46300;)&#51032;%20&#50892;&#53356;&#49884;&#53944;%202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gs4TIAP_RPM0805%20(&#54840;&#54872;%20&#47784;&#46300;)&#51032;%20&#50892;&#53356;&#49884;&#53944;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gs4TIAP_RPM0805%20(&#54840;&#54872;%20&#47784;&#46300;)&#51032;%20&#50892;&#53356;&#49884;&#53944;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gs4TIAP_RPM0805%20(&#54840;&#54872;%20&#47784;&#46300;)&#51032;%20&#50892;&#53356;&#49884;&#53944;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style val="3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.10468826725002724"/>
          <c:y val="0.20176720211864191"/>
          <c:w val="0.87981279681793556"/>
          <c:h val="0.59696593667240672"/>
        </c:manualLayout>
      </c:layout>
      <c:bar3DChart>
        <c:barDir val="col"/>
        <c:grouping val="percentStacked"/>
        <c:ser>
          <c:idx val="0"/>
          <c:order val="0"/>
          <c:tx>
            <c:strRef>
              <c:f>Sheet1!$A$7</c:f>
              <c:strCache>
                <c:ptCount val="1"/>
                <c:pt idx="0">
                  <c:v>Strongly Agree 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ko-KR"/>
              </a:p>
            </c:txPr>
            <c:showVal val="1"/>
          </c:dLbls>
          <c:cat>
            <c:strRef>
              <c:f>Sheet1!$B$6:$D$6</c:f>
              <c:strCache>
                <c:ptCount val="3"/>
                <c:pt idx="0">
                  <c:v>Seoul</c:v>
                </c:pt>
                <c:pt idx="1">
                  <c:v>National</c:v>
                </c:pt>
                <c:pt idx="2">
                  <c:v>Busan</c:v>
                </c:pt>
              </c:strCache>
            </c:strRef>
          </c:cat>
          <c:val>
            <c:numRef>
              <c:f>Sheet1!$B$7:$D$7</c:f>
              <c:numCache>
                <c:formatCode>0.0_ </c:formatCode>
                <c:ptCount val="3"/>
                <c:pt idx="0">
                  <c:v>7.4</c:v>
                </c:pt>
                <c:pt idx="1">
                  <c:v>6.6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Agree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ko-KR"/>
              </a:p>
            </c:txPr>
            <c:showVal val="1"/>
          </c:dLbls>
          <c:cat>
            <c:strRef>
              <c:f>Sheet1!$B$6:$D$6</c:f>
              <c:strCache>
                <c:ptCount val="3"/>
                <c:pt idx="0">
                  <c:v>Seoul</c:v>
                </c:pt>
                <c:pt idx="1">
                  <c:v>National</c:v>
                </c:pt>
                <c:pt idx="2">
                  <c:v>Busan</c:v>
                </c:pt>
              </c:strCache>
            </c:strRef>
          </c:cat>
          <c:val>
            <c:numRef>
              <c:f>Sheet1!$B$8:$D$8</c:f>
              <c:numCache>
                <c:formatCode>0.0_ </c:formatCode>
                <c:ptCount val="3"/>
                <c:pt idx="0">
                  <c:v>33.9</c:v>
                </c:pt>
                <c:pt idx="1">
                  <c:v>40.700000000000003</c:v>
                </c:pt>
                <c:pt idx="2">
                  <c:v>32.700000000000003</c:v>
                </c:pt>
              </c:numCache>
            </c:numRef>
          </c:val>
        </c:ser>
        <c:ser>
          <c:idx val="2"/>
          <c:order val="2"/>
          <c:tx>
            <c:strRef>
              <c:f>Sheet1!$A$9</c:f>
              <c:strCache>
                <c:ptCount val="1"/>
                <c:pt idx="0">
                  <c:v>Neutral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ko-KR"/>
              </a:p>
            </c:txPr>
            <c:showVal val="1"/>
          </c:dLbls>
          <c:cat>
            <c:strRef>
              <c:f>Sheet1!$B$6:$D$6</c:f>
              <c:strCache>
                <c:ptCount val="3"/>
                <c:pt idx="0">
                  <c:v>Seoul</c:v>
                </c:pt>
                <c:pt idx="1">
                  <c:v>National</c:v>
                </c:pt>
                <c:pt idx="2">
                  <c:v>Busan</c:v>
                </c:pt>
              </c:strCache>
            </c:strRef>
          </c:cat>
          <c:val>
            <c:numRef>
              <c:f>Sheet1!$B$9:$D$9</c:f>
              <c:numCache>
                <c:formatCode>0.0_ </c:formatCode>
                <c:ptCount val="3"/>
                <c:pt idx="0">
                  <c:v>22.2</c:v>
                </c:pt>
                <c:pt idx="1">
                  <c:v>24.3</c:v>
                </c:pt>
                <c:pt idx="2">
                  <c:v>22.5</c:v>
                </c:pt>
              </c:numCache>
            </c:numRef>
          </c:val>
        </c:ser>
        <c:ser>
          <c:idx val="3"/>
          <c:order val="3"/>
          <c:tx>
            <c:strRef>
              <c:f>Sheet1!$A$10</c:f>
              <c:strCache>
                <c:ptCount val="1"/>
                <c:pt idx="0">
                  <c:v>Disagree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ko-KR"/>
              </a:p>
            </c:txPr>
            <c:showVal val="1"/>
          </c:dLbls>
          <c:cat>
            <c:strRef>
              <c:f>Sheet1!$B$6:$D$6</c:f>
              <c:strCache>
                <c:ptCount val="3"/>
                <c:pt idx="0">
                  <c:v>Seoul</c:v>
                </c:pt>
                <c:pt idx="1">
                  <c:v>National</c:v>
                </c:pt>
                <c:pt idx="2">
                  <c:v>Busan</c:v>
                </c:pt>
              </c:strCache>
            </c:strRef>
          </c:cat>
          <c:val>
            <c:numRef>
              <c:f>Sheet1!$B$10:$D$10</c:f>
              <c:numCache>
                <c:formatCode>0.0_ </c:formatCode>
                <c:ptCount val="3"/>
                <c:pt idx="0">
                  <c:v>20</c:v>
                </c:pt>
                <c:pt idx="1">
                  <c:v>17.5</c:v>
                </c:pt>
                <c:pt idx="2">
                  <c:v>22.9</c:v>
                </c:pt>
              </c:numCache>
            </c:numRef>
          </c:val>
        </c:ser>
        <c:ser>
          <c:idx val="4"/>
          <c:order val="4"/>
          <c:tx>
            <c:strRef>
              <c:f>Sheet1!$A$11</c:f>
              <c:strCache>
                <c:ptCount val="1"/>
                <c:pt idx="0">
                  <c:v>Srtongly Disagree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ko-KR"/>
              </a:p>
            </c:txPr>
            <c:showVal val="1"/>
          </c:dLbls>
          <c:cat>
            <c:strRef>
              <c:f>Sheet1!$B$6:$D$6</c:f>
              <c:strCache>
                <c:ptCount val="3"/>
                <c:pt idx="0">
                  <c:v>Seoul</c:v>
                </c:pt>
                <c:pt idx="1">
                  <c:v>National</c:v>
                </c:pt>
                <c:pt idx="2">
                  <c:v>Busan</c:v>
                </c:pt>
              </c:strCache>
            </c:strRef>
          </c:cat>
          <c:val>
            <c:numRef>
              <c:f>Sheet1!$B$11:$D$11</c:f>
              <c:numCache>
                <c:formatCode>0.0_ </c:formatCode>
                <c:ptCount val="3"/>
                <c:pt idx="0">
                  <c:v>16.5</c:v>
                </c:pt>
                <c:pt idx="1">
                  <c:v>10.8</c:v>
                </c:pt>
                <c:pt idx="2">
                  <c:v>16.899999999999999</c:v>
                </c:pt>
              </c:numCache>
            </c:numRef>
          </c:val>
        </c:ser>
        <c:dLbls>
          <c:showVal val="1"/>
        </c:dLbls>
        <c:shape val="box"/>
        <c:axId val="65012864"/>
        <c:axId val="65014400"/>
        <c:axId val="0"/>
      </c:bar3DChart>
      <c:catAx>
        <c:axId val="650128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ko-KR"/>
          </a:p>
        </c:txPr>
        <c:crossAx val="65014400"/>
        <c:crosses val="autoZero"/>
        <c:auto val="1"/>
        <c:lblAlgn val="ctr"/>
        <c:lblOffset val="100"/>
      </c:catAx>
      <c:valAx>
        <c:axId val="65014400"/>
        <c:scaling>
          <c:orientation val="minMax"/>
          <c:max val="1"/>
          <c:min val="0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200" b="1"/>
            </a:pPr>
            <a:endParaRPr lang="ko-KR"/>
          </a:p>
        </c:txPr>
        <c:crossAx val="65012864"/>
        <c:crosses val="autoZero"/>
        <c:crossBetween val="between"/>
        <c:majorUnit val="0.1"/>
      </c:valAx>
    </c:plotArea>
    <c:legend>
      <c:legendPos val="b"/>
      <c:layout/>
      <c:txPr>
        <a:bodyPr/>
        <a:lstStyle/>
        <a:p>
          <a:pPr>
            <a:defRPr sz="1200" b="1"/>
          </a:pPr>
          <a:endParaRPr lang="ko-KR"/>
        </a:p>
      </c:txPr>
    </c:legend>
    <c:plotVisOnly val="1"/>
    <c:dispBlanksAs val="gap"/>
  </c:chart>
  <c:txPr>
    <a:bodyPr/>
    <a:lstStyle/>
    <a:p>
      <a:pPr>
        <a:defRPr sz="1800"/>
      </a:pPr>
      <a:endParaRPr lang="ko-K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style val="3"/>
  <c:chart>
    <c:title>
      <c:tx>
        <c:rich>
          <a:bodyPr/>
          <a:lstStyle/>
          <a:p>
            <a:pPr>
              <a:defRPr/>
            </a:pPr>
            <a:r>
              <a:rPr lang="en-US"/>
              <a:t>Seoul</a:t>
            </a:r>
            <a:r>
              <a:rPr lang="ko-KR"/>
              <a:t> </a:t>
            </a:r>
            <a:r>
              <a:rPr lang="en-US"/>
              <a:t>01</a:t>
            </a:r>
            <a:endParaRPr lang="ko-KR"/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strRef>
              <c:f>Sheet1!$B$46:$C$46</c:f>
              <c:strCache>
                <c:ptCount val="2"/>
                <c:pt idx="0">
                  <c:v>Taken</c:v>
                </c:pt>
                <c:pt idx="1">
                  <c:v>Not taken</c:v>
                </c:pt>
              </c:strCache>
            </c:strRef>
          </c:cat>
          <c:val>
            <c:numRef>
              <c:f>Sheet1!$B$47:$C$47</c:f>
              <c:numCache>
                <c:formatCode>General</c:formatCode>
                <c:ptCount val="2"/>
                <c:pt idx="0">
                  <c:v>8.26</c:v>
                </c:pt>
                <c:pt idx="1">
                  <c:v>7.22</c:v>
                </c:pt>
              </c:numCache>
            </c:numRef>
          </c:val>
        </c:ser>
        <c:dLbls>
          <c:showVal val="1"/>
        </c:dLbls>
        <c:gapWidth val="75"/>
        <c:shape val="box"/>
        <c:axId val="69919488"/>
        <c:axId val="69921024"/>
        <c:axId val="0"/>
      </c:bar3DChart>
      <c:catAx>
        <c:axId val="69919488"/>
        <c:scaling>
          <c:orientation val="minMax"/>
        </c:scaling>
        <c:axPos val="b"/>
        <c:majorTickMark val="none"/>
        <c:tickLblPos val="nextTo"/>
        <c:crossAx val="69921024"/>
        <c:crosses val="autoZero"/>
        <c:auto val="1"/>
        <c:lblAlgn val="ctr"/>
        <c:lblOffset val="100"/>
      </c:catAx>
      <c:valAx>
        <c:axId val="69921024"/>
        <c:scaling>
          <c:orientation val="minMax"/>
          <c:max val="9"/>
          <c:min val="5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69919488"/>
        <c:crosses val="autoZero"/>
        <c:crossBetween val="between"/>
      </c:valAx>
    </c:plotArea>
    <c:plotVisOnly val="1"/>
  </c:chart>
  <c:txPr>
    <a:bodyPr/>
    <a:lstStyle/>
    <a:p>
      <a:pPr>
        <a:defRPr sz="1600" b="1"/>
      </a:pPr>
      <a:endParaRPr lang="ko-K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style val="11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Strongly Agree  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Seoul </c:v>
                </c:pt>
                <c:pt idx="1">
                  <c:v>Daegu02 </c:v>
                </c:pt>
                <c:pt idx="2">
                  <c:v>National </c:v>
                </c:pt>
                <c:pt idx="3">
                  <c:v>Busan 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7.4</c:v>
                </c:pt>
                <c:pt idx="1">
                  <c:v>7.7</c:v>
                </c:pt>
                <c:pt idx="2">
                  <c:v>8.4</c:v>
                </c:pt>
                <c:pt idx="3">
                  <c:v>8.2000000000000011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Agree 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Seoul </c:v>
                </c:pt>
                <c:pt idx="1">
                  <c:v>Daegu02 </c:v>
                </c:pt>
                <c:pt idx="2">
                  <c:v>National </c:v>
                </c:pt>
                <c:pt idx="3">
                  <c:v>Busan 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15.3</c:v>
                </c:pt>
                <c:pt idx="1">
                  <c:v>11.3</c:v>
                </c:pt>
                <c:pt idx="2">
                  <c:v>18.8</c:v>
                </c:pt>
                <c:pt idx="3">
                  <c:v>17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Neutral 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Seoul </c:v>
                </c:pt>
                <c:pt idx="1">
                  <c:v>Daegu02 </c:v>
                </c:pt>
                <c:pt idx="2">
                  <c:v>National </c:v>
                </c:pt>
                <c:pt idx="3">
                  <c:v>Busan 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22.7</c:v>
                </c:pt>
                <c:pt idx="1">
                  <c:v>23.2</c:v>
                </c:pt>
                <c:pt idx="2">
                  <c:v>23.1</c:v>
                </c:pt>
                <c:pt idx="3">
                  <c:v>23.3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Disagree 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Seoul </c:v>
                </c:pt>
                <c:pt idx="1">
                  <c:v>Daegu02 </c:v>
                </c:pt>
                <c:pt idx="2">
                  <c:v>National </c:v>
                </c:pt>
                <c:pt idx="3">
                  <c:v>Busan 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26.8</c:v>
                </c:pt>
                <c:pt idx="1">
                  <c:v>26.7</c:v>
                </c:pt>
                <c:pt idx="2">
                  <c:v>30.1</c:v>
                </c:pt>
                <c:pt idx="3">
                  <c:v>28.6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Strongly Disagree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Seoul </c:v>
                </c:pt>
                <c:pt idx="1">
                  <c:v>Daegu02 </c:v>
                </c:pt>
                <c:pt idx="2">
                  <c:v>National </c:v>
                </c:pt>
                <c:pt idx="3">
                  <c:v>Busan 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27.8</c:v>
                </c:pt>
                <c:pt idx="1">
                  <c:v>30.9</c:v>
                </c:pt>
                <c:pt idx="2">
                  <c:v>19.2</c:v>
                </c:pt>
                <c:pt idx="3">
                  <c:v>23.2</c:v>
                </c:pt>
              </c:numCache>
            </c:numRef>
          </c:val>
        </c:ser>
        <c:dLbls>
          <c:showVal val="1"/>
        </c:dLbls>
        <c:shape val="box"/>
        <c:axId val="65066112"/>
        <c:axId val="65067648"/>
        <c:axId val="0"/>
      </c:bar3DChart>
      <c:catAx>
        <c:axId val="65066112"/>
        <c:scaling>
          <c:orientation val="minMax"/>
        </c:scaling>
        <c:axPos val="b"/>
        <c:tickLblPos val="nextTo"/>
        <c:crossAx val="65067648"/>
        <c:crosses val="autoZero"/>
        <c:auto val="1"/>
        <c:lblAlgn val="ctr"/>
        <c:lblOffset val="100"/>
      </c:catAx>
      <c:valAx>
        <c:axId val="65067648"/>
        <c:scaling>
          <c:orientation val="minMax"/>
        </c:scaling>
        <c:axPos val="l"/>
        <c:majorGridlines/>
        <c:numFmt formatCode="0%" sourceLinked="1"/>
        <c:tickLblPos val="nextTo"/>
        <c:crossAx val="6506611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200" b="1" i="0" baseline="0"/>
      </a:pPr>
      <a:endParaRPr lang="ko-K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style val="3"/>
  <c:chart>
    <c:autoTitleDeleted val="1"/>
    <c:view3D>
      <c:depthPercent val="100"/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'[gs4TIAP_RPM0805 (호환 모드)의 워크시트 2]Sheet1'!$A$42</c:f>
              <c:strCache>
                <c:ptCount val="1"/>
                <c:pt idx="0">
                  <c:v>Strongly Agree 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ko-KR"/>
              </a:p>
            </c:txPr>
            <c:showVal val="1"/>
          </c:dLbls>
          <c:cat>
            <c:strRef>
              <c:f>'[gs4TIAP_RPM0805 (호환 모드)의 워크시트 2]Sheet1'!$B$41:$G$41</c:f>
              <c:strCache>
                <c:ptCount val="6"/>
                <c:pt idx="0">
                  <c:v>Seoul</c:v>
                </c:pt>
                <c:pt idx="1">
                  <c:v>Daegu02</c:v>
                </c:pt>
                <c:pt idx="2">
                  <c:v>National</c:v>
                </c:pt>
                <c:pt idx="3">
                  <c:v>Busan</c:v>
                </c:pt>
                <c:pt idx="4">
                  <c:v>Daegu06</c:v>
                </c:pt>
                <c:pt idx="5">
                  <c:v>Daegu07</c:v>
                </c:pt>
              </c:strCache>
            </c:strRef>
          </c:cat>
          <c:val>
            <c:numRef>
              <c:f>'[gs4TIAP_RPM0805 (호환 모드)의 워크시트 2]Sheet1'!$B$42:$G$42</c:f>
              <c:numCache>
                <c:formatCode>0.0_ </c:formatCode>
                <c:ptCount val="6"/>
                <c:pt idx="0" formatCode="General">
                  <c:v>9.5</c:v>
                </c:pt>
                <c:pt idx="1">
                  <c:v>6.8</c:v>
                </c:pt>
                <c:pt idx="2">
                  <c:v>8.3000000000000007</c:v>
                </c:pt>
                <c:pt idx="3" formatCode="General">
                  <c:v>6.8</c:v>
                </c:pt>
                <c:pt idx="4" formatCode="General">
                  <c:v>9.5</c:v>
                </c:pt>
                <c:pt idx="5" formatCode="General">
                  <c:v>10.1</c:v>
                </c:pt>
              </c:numCache>
            </c:numRef>
          </c:val>
        </c:ser>
        <c:ser>
          <c:idx val="1"/>
          <c:order val="1"/>
          <c:tx>
            <c:strRef>
              <c:f>'[gs4TIAP_RPM0805 (호환 모드)의 워크시트 2]Sheet1'!$A$43</c:f>
              <c:strCache>
                <c:ptCount val="1"/>
                <c:pt idx="0">
                  <c:v>Agree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ko-KR"/>
              </a:p>
            </c:txPr>
            <c:showVal val="1"/>
          </c:dLbls>
          <c:cat>
            <c:strRef>
              <c:f>'[gs4TIAP_RPM0805 (호환 모드)의 워크시트 2]Sheet1'!$B$41:$G$41</c:f>
              <c:strCache>
                <c:ptCount val="6"/>
                <c:pt idx="0">
                  <c:v>Seoul</c:v>
                </c:pt>
                <c:pt idx="1">
                  <c:v>Daegu02</c:v>
                </c:pt>
                <c:pt idx="2">
                  <c:v>National</c:v>
                </c:pt>
                <c:pt idx="3">
                  <c:v>Busan</c:v>
                </c:pt>
                <c:pt idx="4">
                  <c:v>Daegu06</c:v>
                </c:pt>
                <c:pt idx="5">
                  <c:v>Daegu07</c:v>
                </c:pt>
              </c:strCache>
            </c:strRef>
          </c:cat>
          <c:val>
            <c:numRef>
              <c:f>'[gs4TIAP_RPM0805 (호환 모드)의 워크시트 2]Sheet1'!$B$43:$G$43</c:f>
              <c:numCache>
                <c:formatCode>0.0_ </c:formatCode>
                <c:ptCount val="6"/>
                <c:pt idx="0" formatCode="General">
                  <c:v>18.899999999999999</c:v>
                </c:pt>
                <c:pt idx="1">
                  <c:v>15</c:v>
                </c:pt>
                <c:pt idx="2">
                  <c:v>19</c:v>
                </c:pt>
                <c:pt idx="3" formatCode="General">
                  <c:v>17.399999999999999</c:v>
                </c:pt>
                <c:pt idx="4" formatCode="General">
                  <c:v>16.399999999999999</c:v>
                </c:pt>
                <c:pt idx="5" formatCode="General">
                  <c:v>10.6</c:v>
                </c:pt>
              </c:numCache>
            </c:numRef>
          </c:val>
        </c:ser>
        <c:ser>
          <c:idx val="2"/>
          <c:order val="2"/>
          <c:tx>
            <c:strRef>
              <c:f>'[gs4TIAP_RPM0805 (호환 모드)의 워크시트 2]Sheet1'!$A$44</c:f>
              <c:strCache>
                <c:ptCount val="1"/>
                <c:pt idx="0">
                  <c:v>Neutral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ko-KR"/>
              </a:p>
            </c:txPr>
            <c:showVal val="1"/>
          </c:dLbls>
          <c:cat>
            <c:strRef>
              <c:f>'[gs4TIAP_RPM0805 (호환 모드)의 워크시트 2]Sheet1'!$B$41:$G$41</c:f>
              <c:strCache>
                <c:ptCount val="6"/>
                <c:pt idx="0">
                  <c:v>Seoul</c:v>
                </c:pt>
                <c:pt idx="1">
                  <c:v>Daegu02</c:v>
                </c:pt>
                <c:pt idx="2">
                  <c:v>National</c:v>
                </c:pt>
                <c:pt idx="3">
                  <c:v>Busan</c:v>
                </c:pt>
                <c:pt idx="4">
                  <c:v>Daegu06</c:v>
                </c:pt>
                <c:pt idx="5">
                  <c:v>Daegu07</c:v>
                </c:pt>
              </c:strCache>
            </c:strRef>
          </c:cat>
          <c:val>
            <c:numRef>
              <c:f>'[gs4TIAP_RPM0805 (호환 모드)의 워크시트 2]Sheet1'!$B$44:$G$44</c:f>
              <c:numCache>
                <c:formatCode>0.0_ </c:formatCode>
                <c:ptCount val="6"/>
                <c:pt idx="0" formatCode="General">
                  <c:v>22.5</c:v>
                </c:pt>
                <c:pt idx="1">
                  <c:v>20.5</c:v>
                </c:pt>
                <c:pt idx="2">
                  <c:v>22.1</c:v>
                </c:pt>
                <c:pt idx="3" formatCode="General">
                  <c:v>23.1</c:v>
                </c:pt>
                <c:pt idx="4" formatCode="General">
                  <c:v>29.4</c:v>
                </c:pt>
                <c:pt idx="5" formatCode="General">
                  <c:v>23.5</c:v>
                </c:pt>
              </c:numCache>
            </c:numRef>
          </c:val>
        </c:ser>
        <c:ser>
          <c:idx val="3"/>
          <c:order val="3"/>
          <c:tx>
            <c:strRef>
              <c:f>'[gs4TIAP_RPM0805 (호환 모드)의 워크시트 2]Sheet1'!$A$45</c:f>
              <c:strCache>
                <c:ptCount val="1"/>
                <c:pt idx="0">
                  <c:v>Disagree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ko-KR"/>
              </a:p>
            </c:txPr>
            <c:showVal val="1"/>
          </c:dLbls>
          <c:cat>
            <c:strRef>
              <c:f>'[gs4TIAP_RPM0805 (호환 모드)의 워크시트 2]Sheet1'!$B$41:$G$41</c:f>
              <c:strCache>
                <c:ptCount val="6"/>
                <c:pt idx="0">
                  <c:v>Seoul</c:v>
                </c:pt>
                <c:pt idx="1">
                  <c:v>Daegu02</c:v>
                </c:pt>
                <c:pt idx="2">
                  <c:v>National</c:v>
                </c:pt>
                <c:pt idx="3">
                  <c:v>Busan</c:v>
                </c:pt>
                <c:pt idx="4">
                  <c:v>Daegu06</c:v>
                </c:pt>
                <c:pt idx="5">
                  <c:v>Daegu07</c:v>
                </c:pt>
              </c:strCache>
            </c:strRef>
          </c:cat>
          <c:val>
            <c:numRef>
              <c:f>'[gs4TIAP_RPM0805 (호환 모드)의 워크시트 2]Sheet1'!$B$45:$G$45</c:f>
              <c:numCache>
                <c:formatCode>0.0_ </c:formatCode>
                <c:ptCount val="6"/>
                <c:pt idx="0" formatCode="General">
                  <c:v>25.7</c:v>
                </c:pt>
                <c:pt idx="1">
                  <c:v>23.4</c:v>
                </c:pt>
                <c:pt idx="2">
                  <c:v>26.9</c:v>
                </c:pt>
                <c:pt idx="3" formatCode="General">
                  <c:v>27.2</c:v>
                </c:pt>
                <c:pt idx="4" formatCode="General">
                  <c:v>26.2</c:v>
                </c:pt>
                <c:pt idx="5" formatCode="General">
                  <c:v>34.800000000000004</c:v>
                </c:pt>
              </c:numCache>
            </c:numRef>
          </c:val>
        </c:ser>
        <c:ser>
          <c:idx val="4"/>
          <c:order val="4"/>
          <c:tx>
            <c:strRef>
              <c:f>'[gs4TIAP_RPM0805 (호환 모드)의 워크시트 2]Sheet1'!$A$46</c:f>
              <c:strCache>
                <c:ptCount val="1"/>
                <c:pt idx="0">
                  <c:v>Srtongly Disagree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ko-KR"/>
              </a:p>
            </c:txPr>
            <c:showVal val="1"/>
          </c:dLbls>
          <c:cat>
            <c:strRef>
              <c:f>'[gs4TIAP_RPM0805 (호환 모드)의 워크시트 2]Sheet1'!$B$41:$G$41</c:f>
              <c:strCache>
                <c:ptCount val="6"/>
                <c:pt idx="0">
                  <c:v>Seoul</c:v>
                </c:pt>
                <c:pt idx="1">
                  <c:v>Daegu02</c:v>
                </c:pt>
                <c:pt idx="2">
                  <c:v>National</c:v>
                </c:pt>
                <c:pt idx="3">
                  <c:v>Busan</c:v>
                </c:pt>
                <c:pt idx="4">
                  <c:v>Daegu06</c:v>
                </c:pt>
                <c:pt idx="5">
                  <c:v>Daegu07</c:v>
                </c:pt>
              </c:strCache>
            </c:strRef>
          </c:cat>
          <c:val>
            <c:numRef>
              <c:f>'[gs4TIAP_RPM0805 (호환 모드)의 워크시트 2]Sheet1'!$B$46:$G$46</c:f>
              <c:numCache>
                <c:formatCode>0.0_ </c:formatCode>
                <c:ptCount val="6"/>
                <c:pt idx="0" formatCode="General">
                  <c:v>23.4</c:v>
                </c:pt>
                <c:pt idx="1">
                  <c:v>34.200000000000003</c:v>
                </c:pt>
                <c:pt idx="2">
                  <c:v>23.4</c:v>
                </c:pt>
                <c:pt idx="3" formatCode="General">
                  <c:v>25.6</c:v>
                </c:pt>
                <c:pt idx="4" formatCode="General">
                  <c:v>18.399999999999999</c:v>
                </c:pt>
                <c:pt idx="5" formatCode="General">
                  <c:v>21</c:v>
                </c:pt>
              </c:numCache>
            </c:numRef>
          </c:val>
        </c:ser>
        <c:dLbls>
          <c:showVal val="1"/>
        </c:dLbls>
        <c:gapWidth val="55"/>
        <c:gapDepth val="55"/>
        <c:shape val="box"/>
        <c:axId val="65127552"/>
        <c:axId val="65129088"/>
        <c:axId val="0"/>
      </c:bar3DChart>
      <c:catAx>
        <c:axId val="651275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 b="1"/>
            </a:pPr>
            <a:endParaRPr lang="ko-KR"/>
          </a:p>
        </c:txPr>
        <c:crossAx val="65129088"/>
        <c:crosses val="autoZero"/>
        <c:auto val="1"/>
        <c:lblAlgn val="ctr"/>
        <c:lblOffset val="100"/>
      </c:catAx>
      <c:valAx>
        <c:axId val="6512908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 b="1"/>
            </a:pPr>
            <a:endParaRPr lang="ko-KR"/>
          </a:p>
        </c:txPr>
        <c:crossAx val="6512755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txPr>
        <a:bodyPr/>
        <a:lstStyle/>
        <a:p>
          <a:pPr>
            <a:defRPr sz="1200" b="1"/>
          </a:pPr>
          <a:endParaRPr lang="ko-KR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style val="3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'[gs4TIAP_RPM0805 (호환 모드)의 워크시트]Sheet1'!$A$35</c:f>
              <c:strCache>
                <c:ptCount val="1"/>
                <c:pt idx="0">
                  <c:v>Strongly Agree </c:v>
                </c:pt>
              </c:strCache>
            </c:strRef>
          </c:tx>
          <c:cat>
            <c:strRef>
              <c:f>'[gs4TIAP_RPM0805 (호환 모드)의 워크시트]Sheet1'!$B$34:$E$34</c:f>
              <c:strCache>
                <c:ptCount val="4"/>
                <c:pt idx="0">
                  <c:v>Seoul</c:v>
                </c:pt>
                <c:pt idx="1">
                  <c:v>Daegu</c:v>
                </c:pt>
                <c:pt idx="2">
                  <c:v>National</c:v>
                </c:pt>
                <c:pt idx="3">
                  <c:v>Busan</c:v>
                </c:pt>
              </c:strCache>
            </c:strRef>
          </c:cat>
          <c:val>
            <c:numRef>
              <c:f>'[gs4TIAP_RPM0805 (호환 모드)의 워크시트]Sheet1'!$B$35:$E$35</c:f>
              <c:numCache>
                <c:formatCode>0.0_ </c:formatCode>
                <c:ptCount val="4"/>
                <c:pt idx="0">
                  <c:v>11.9</c:v>
                </c:pt>
                <c:pt idx="1">
                  <c:v>4.4000000000000004</c:v>
                </c:pt>
                <c:pt idx="2">
                  <c:v>11.9</c:v>
                </c:pt>
                <c:pt idx="3">
                  <c:v>10.6</c:v>
                </c:pt>
              </c:numCache>
            </c:numRef>
          </c:val>
        </c:ser>
        <c:ser>
          <c:idx val="1"/>
          <c:order val="1"/>
          <c:tx>
            <c:strRef>
              <c:f>'[gs4TIAP_RPM0805 (호환 모드)의 워크시트]Sheet1'!$A$36</c:f>
              <c:strCache>
                <c:ptCount val="1"/>
                <c:pt idx="0">
                  <c:v>Agree</c:v>
                </c:pt>
              </c:strCache>
            </c:strRef>
          </c:tx>
          <c:cat>
            <c:strRef>
              <c:f>'[gs4TIAP_RPM0805 (호환 모드)의 워크시트]Sheet1'!$B$34:$E$34</c:f>
              <c:strCache>
                <c:ptCount val="4"/>
                <c:pt idx="0">
                  <c:v>Seoul</c:v>
                </c:pt>
                <c:pt idx="1">
                  <c:v>Daegu</c:v>
                </c:pt>
                <c:pt idx="2">
                  <c:v>National</c:v>
                </c:pt>
                <c:pt idx="3">
                  <c:v>Busan</c:v>
                </c:pt>
              </c:strCache>
            </c:strRef>
          </c:cat>
          <c:val>
            <c:numRef>
              <c:f>'[gs4TIAP_RPM0805 (호환 모드)의 워크시트]Sheet1'!$B$36:$E$36</c:f>
              <c:numCache>
                <c:formatCode>0.0_ </c:formatCode>
                <c:ptCount val="4"/>
                <c:pt idx="0">
                  <c:v>21.1</c:v>
                </c:pt>
                <c:pt idx="1">
                  <c:v>15.5</c:v>
                </c:pt>
                <c:pt idx="2">
                  <c:v>21.1</c:v>
                </c:pt>
                <c:pt idx="3">
                  <c:v>21.7</c:v>
                </c:pt>
              </c:numCache>
            </c:numRef>
          </c:val>
        </c:ser>
        <c:ser>
          <c:idx val="2"/>
          <c:order val="2"/>
          <c:tx>
            <c:strRef>
              <c:f>'[gs4TIAP_RPM0805 (호환 모드)의 워크시트]Sheet1'!$A$37</c:f>
              <c:strCache>
                <c:ptCount val="1"/>
                <c:pt idx="0">
                  <c:v>Neutral</c:v>
                </c:pt>
              </c:strCache>
            </c:strRef>
          </c:tx>
          <c:cat>
            <c:strRef>
              <c:f>'[gs4TIAP_RPM0805 (호환 모드)의 워크시트]Sheet1'!$B$34:$E$34</c:f>
              <c:strCache>
                <c:ptCount val="4"/>
                <c:pt idx="0">
                  <c:v>Seoul</c:v>
                </c:pt>
                <c:pt idx="1">
                  <c:v>Daegu</c:v>
                </c:pt>
                <c:pt idx="2">
                  <c:v>National</c:v>
                </c:pt>
                <c:pt idx="3">
                  <c:v>Busan</c:v>
                </c:pt>
              </c:strCache>
            </c:strRef>
          </c:cat>
          <c:val>
            <c:numRef>
              <c:f>'[gs4TIAP_RPM0805 (호환 모드)의 워크시트]Sheet1'!$B$37:$E$37</c:f>
              <c:numCache>
                <c:formatCode>0.0_ </c:formatCode>
                <c:ptCount val="4"/>
                <c:pt idx="0">
                  <c:v>27</c:v>
                </c:pt>
                <c:pt idx="1">
                  <c:v>27.4</c:v>
                </c:pt>
                <c:pt idx="2">
                  <c:v>27</c:v>
                </c:pt>
                <c:pt idx="3">
                  <c:v>27.2</c:v>
                </c:pt>
              </c:numCache>
            </c:numRef>
          </c:val>
        </c:ser>
        <c:ser>
          <c:idx val="3"/>
          <c:order val="3"/>
          <c:tx>
            <c:strRef>
              <c:f>'[gs4TIAP_RPM0805 (호환 모드)의 워크시트]Sheet1'!$A$38</c:f>
              <c:strCache>
                <c:ptCount val="1"/>
                <c:pt idx="0">
                  <c:v>Disagree</c:v>
                </c:pt>
              </c:strCache>
            </c:strRef>
          </c:tx>
          <c:cat>
            <c:strRef>
              <c:f>'[gs4TIAP_RPM0805 (호환 모드)의 워크시트]Sheet1'!$B$34:$E$34</c:f>
              <c:strCache>
                <c:ptCount val="4"/>
                <c:pt idx="0">
                  <c:v>Seoul</c:v>
                </c:pt>
                <c:pt idx="1">
                  <c:v>Daegu</c:v>
                </c:pt>
                <c:pt idx="2">
                  <c:v>National</c:v>
                </c:pt>
                <c:pt idx="3">
                  <c:v>Busan</c:v>
                </c:pt>
              </c:strCache>
            </c:strRef>
          </c:cat>
          <c:val>
            <c:numRef>
              <c:f>'[gs4TIAP_RPM0805 (호환 모드)의 워크시트]Sheet1'!$B$38:$E$38</c:f>
              <c:numCache>
                <c:formatCode>0.0_ </c:formatCode>
                <c:ptCount val="4"/>
                <c:pt idx="0">
                  <c:v>21.3</c:v>
                </c:pt>
                <c:pt idx="1">
                  <c:v>26.7</c:v>
                </c:pt>
                <c:pt idx="2">
                  <c:v>21.3</c:v>
                </c:pt>
                <c:pt idx="3">
                  <c:v>22.6</c:v>
                </c:pt>
              </c:numCache>
            </c:numRef>
          </c:val>
        </c:ser>
        <c:ser>
          <c:idx val="4"/>
          <c:order val="4"/>
          <c:tx>
            <c:strRef>
              <c:f>'[gs4TIAP_RPM0805 (호환 모드)의 워크시트]Sheet1'!$A$39</c:f>
              <c:strCache>
                <c:ptCount val="1"/>
                <c:pt idx="0">
                  <c:v>Srtongly Disagree</c:v>
                </c:pt>
              </c:strCache>
            </c:strRef>
          </c:tx>
          <c:cat>
            <c:strRef>
              <c:f>'[gs4TIAP_RPM0805 (호환 모드)의 워크시트]Sheet1'!$B$34:$E$34</c:f>
              <c:strCache>
                <c:ptCount val="4"/>
                <c:pt idx="0">
                  <c:v>Seoul</c:v>
                </c:pt>
                <c:pt idx="1">
                  <c:v>Daegu</c:v>
                </c:pt>
                <c:pt idx="2">
                  <c:v>National</c:v>
                </c:pt>
                <c:pt idx="3">
                  <c:v>Busan</c:v>
                </c:pt>
              </c:strCache>
            </c:strRef>
          </c:cat>
          <c:val>
            <c:numRef>
              <c:f>'[gs4TIAP_RPM0805 (호환 모드)의 워크시트]Sheet1'!$B$39:$E$39</c:f>
              <c:numCache>
                <c:formatCode>0.0_ </c:formatCode>
                <c:ptCount val="4"/>
                <c:pt idx="0">
                  <c:v>18.600000000000001</c:v>
                </c:pt>
                <c:pt idx="1">
                  <c:v>25.4</c:v>
                </c:pt>
                <c:pt idx="2">
                  <c:v>18.600000000000001</c:v>
                </c:pt>
                <c:pt idx="3">
                  <c:v>18</c:v>
                </c:pt>
              </c:numCache>
            </c:numRef>
          </c:val>
        </c:ser>
        <c:dLbls>
          <c:showVal val="1"/>
        </c:dLbls>
        <c:shape val="box"/>
        <c:axId val="65201280"/>
        <c:axId val="65202816"/>
        <c:axId val="0"/>
      </c:bar3DChart>
      <c:catAx>
        <c:axId val="65201280"/>
        <c:scaling>
          <c:orientation val="minMax"/>
        </c:scaling>
        <c:axPos val="b"/>
        <c:tickLblPos val="nextTo"/>
        <c:crossAx val="65202816"/>
        <c:crosses val="autoZero"/>
        <c:auto val="1"/>
        <c:lblAlgn val="ctr"/>
        <c:lblOffset val="100"/>
      </c:catAx>
      <c:valAx>
        <c:axId val="65202816"/>
        <c:scaling>
          <c:orientation val="minMax"/>
        </c:scaling>
        <c:axPos val="l"/>
        <c:majorGridlines/>
        <c:numFmt formatCode="0%" sourceLinked="1"/>
        <c:tickLblPos val="nextTo"/>
        <c:crossAx val="6520128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200" b="1" i="0" baseline="0"/>
      </a:pPr>
      <a:endParaRPr lang="ko-K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style val="3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'[gs4TIAP_RPM0805 (호환 모드)의 워크시트]Sheet1'!$A$20</c:f>
              <c:strCache>
                <c:ptCount val="1"/>
                <c:pt idx="0">
                  <c:v>Strongly Agree </c:v>
                </c:pt>
              </c:strCache>
            </c:strRef>
          </c:tx>
          <c:cat>
            <c:strRef>
              <c:f>'[gs4TIAP_RPM0805 (호환 모드)의 워크시트]Sheet1'!$B$19:$G$19</c:f>
              <c:strCache>
                <c:ptCount val="6"/>
                <c:pt idx="0">
                  <c:v>Seoul</c:v>
                </c:pt>
                <c:pt idx="1">
                  <c:v>Daegu02</c:v>
                </c:pt>
                <c:pt idx="2">
                  <c:v>National</c:v>
                </c:pt>
                <c:pt idx="3">
                  <c:v>Busan</c:v>
                </c:pt>
                <c:pt idx="4">
                  <c:v>Daegu06</c:v>
                </c:pt>
                <c:pt idx="5">
                  <c:v>Daegu07</c:v>
                </c:pt>
              </c:strCache>
            </c:strRef>
          </c:cat>
          <c:val>
            <c:numRef>
              <c:f>'[gs4TIAP_RPM0805 (호환 모드)의 워크시트]Sheet1'!$B$20:$G$20</c:f>
              <c:numCache>
                <c:formatCode>0.0_ </c:formatCode>
                <c:ptCount val="6"/>
                <c:pt idx="0">
                  <c:v>7.9</c:v>
                </c:pt>
                <c:pt idx="1">
                  <c:v>5.7</c:v>
                </c:pt>
                <c:pt idx="2">
                  <c:v>7.4</c:v>
                </c:pt>
                <c:pt idx="3">
                  <c:v>7.1</c:v>
                </c:pt>
                <c:pt idx="4">
                  <c:v>9.2000000000000011</c:v>
                </c:pt>
                <c:pt idx="5">
                  <c:v>10.8</c:v>
                </c:pt>
              </c:numCache>
            </c:numRef>
          </c:val>
        </c:ser>
        <c:ser>
          <c:idx val="1"/>
          <c:order val="1"/>
          <c:tx>
            <c:strRef>
              <c:f>'[gs4TIAP_RPM0805 (호환 모드)의 워크시트]Sheet1'!$A$21</c:f>
              <c:strCache>
                <c:ptCount val="1"/>
                <c:pt idx="0">
                  <c:v>Agree</c:v>
                </c:pt>
              </c:strCache>
            </c:strRef>
          </c:tx>
          <c:cat>
            <c:strRef>
              <c:f>'[gs4TIAP_RPM0805 (호환 모드)의 워크시트]Sheet1'!$B$19:$G$19</c:f>
              <c:strCache>
                <c:ptCount val="6"/>
                <c:pt idx="0">
                  <c:v>Seoul</c:v>
                </c:pt>
                <c:pt idx="1">
                  <c:v>Daegu02</c:v>
                </c:pt>
                <c:pt idx="2">
                  <c:v>National</c:v>
                </c:pt>
                <c:pt idx="3">
                  <c:v>Busan</c:v>
                </c:pt>
                <c:pt idx="4">
                  <c:v>Daegu06</c:v>
                </c:pt>
                <c:pt idx="5">
                  <c:v>Daegu07</c:v>
                </c:pt>
              </c:strCache>
            </c:strRef>
          </c:cat>
          <c:val>
            <c:numRef>
              <c:f>'[gs4TIAP_RPM0805 (호환 모드)의 워크시트]Sheet1'!$B$21:$G$21</c:f>
              <c:numCache>
                <c:formatCode>0.0_ </c:formatCode>
                <c:ptCount val="6"/>
                <c:pt idx="0">
                  <c:v>8.8000000000000007</c:v>
                </c:pt>
                <c:pt idx="1">
                  <c:v>7.5</c:v>
                </c:pt>
                <c:pt idx="2">
                  <c:v>9.4</c:v>
                </c:pt>
                <c:pt idx="3">
                  <c:v>8.1</c:v>
                </c:pt>
                <c:pt idx="4">
                  <c:v>9.3000000000000007</c:v>
                </c:pt>
                <c:pt idx="5">
                  <c:v>8.5</c:v>
                </c:pt>
              </c:numCache>
            </c:numRef>
          </c:val>
        </c:ser>
        <c:ser>
          <c:idx val="2"/>
          <c:order val="2"/>
          <c:tx>
            <c:strRef>
              <c:f>'[gs4TIAP_RPM0805 (호환 모드)의 워크시트]Sheet1'!$A$22</c:f>
              <c:strCache>
                <c:ptCount val="1"/>
                <c:pt idx="0">
                  <c:v>Neutral</c:v>
                </c:pt>
              </c:strCache>
            </c:strRef>
          </c:tx>
          <c:cat>
            <c:strRef>
              <c:f>'[gs4TIAP_RPM0805 (호환 모드)의 워크시트]Sheet1'!$B$19:$G$19</c:f>
              <c:strCache>
                <c:ptCount val="6"/>
                <c:pt idx="0">
                  <c:v>Seoul</c:v>
                </c:pt>
                <c:pt idx="1">
                  <c:v>Daegu02</c:v>
                </c:pt>
                <c:pt idx="2">
                  <c:v>National</c:v>
                </c:pt>
                <c:pt idx="3">
                  <c:v>Busan</c:v>
                </c:pt>
                <c:pt idx="4">
                  <c:v>Daegu06</c:v>
                </c:pt>
                <c:pt idx="5">
                  <c:v>Daegu07</c:v>
                </c:pt>
              </c:strCache>
            </c:strRef>
          </c:cat>
          <c:val>
            <c:numRef>
              <c:f>'[gs4TIAP_RPM0805 (호환 모드)의 워크시트]Sheet1'!$B$22:$G$22</c:f>
              <c:numCache>
                <c:formatCode>0.0_ </c:formatCode>
                <c:ptCount val="6"/>
                <c:pt idx="0">
                  <c:v>13.9</c:v>
                </c:pt>
                <c:pt idx="1">
                  <c:v>12.1</c:v>
                </c:pt>
                <c:pt idx="2">
                  <c:v>13.4</c:v>
                </c:pt>
                <c:pt idx="3">
                  <c:v>11.6</c:v>
                </c:pt>
                <c:pt idx="4">
                  <c:v>16.2</c:v>
                </c:pt>
                <c:pt idx="5">
                  <c:v>14.6</c:v>
                </c:pt>
              </c:numCache>
            </c:numRef>
          </c:val>
        </c:ser>
        <c:ser>
          <c:idx val="3"/>
          <c:order val="3"/>
          <c:tx>
            <c:strRef>
              <c:f>'[gs4TIAP_RPM0805 (호환 모드)의 워크시트]Sheet1'!$A$23</c:f>
              <c:strCache>
                <c:ptCount val="1"/>
                <c:pt idx="0">
                  <c:v>Disagree</c:v>
                </c:pt>
              </c:strCache>
            </c:strRef>
          </c:tx>
          <c:cat>
            <c:strRef>
              <c:f>'[gs4TIAP_RPM0805 (호환 모드)의 워크시트]Sheet1'!$B$19:$G$19</c:f>
              <c:strCache>
                <c:ptCount val="6"/>
                <c:pt idx="0">
                  <c:v>Seoul</c:v>
                </c:pt>
                <c:pt idx="1">
                  <c:v>Daegu02</c:v>
                </c:pt>
                <c:pt idx="2">
                  <c:v>National</c:v>
                </c:pt>
                <c:pt idx="3">
                  <c:v>Busan</c:v>
                </c:pt>
                <c:pt idx="4">
                  <c:v>Daegu06</c:v>
                </c:pt>
                <c:pt idx="5">
                  <c:v>Daegu07</c:v>
                </c:pt>
              </c:strCache>
            </c:strRef>
          </c:cat>
          <c:val>
            <c:numRef>
              <c:f>'[gs4TIAP_RPM0805 (호환 모드)의 워크시트]Sheet1'!$B$23:$G$23</c:f>
              <c:numCache>
                <c:formatCode>0.0_ </c:formatCode>
                <c:ptCount val="6"/>
                <c:pt idx="0">
                  <c:v>19.8</c:v>
                </c:pt>
                <c:pt idx="1">
                  <c:v>19.2</c:v>
                </c:pt>
                <c:pt idx="2">
                  <c:v>21.2</c:v>
                </c:pt>
                <c:pt idx="3">
                  <c:v>23.8</c:v>
                </c:pt>
                <c:pt idx="4">
                  <c:v>26</c:v>
                </c:pt>
                <c:pt idx="5">
                  <c:v>30</c:v>
                </c:pt>
              </c:numCache>
            </c:numRef>
          </c:val>
        </c:ser>
        <c:ser>
          <c:idx val="4"/>
          <c:order val="4"/>
          <c:tx>
            <c:strRef>
              <c:f>'[gs4TIAP_RPM0805 (호환 모드)의 워크시트]Sheet1'!$A$24</c:f>
              <c:strCache>
                <c:ptCount val="1"/>
                <c:pt idx="0">
                  <c:v>Srtongly Disagree</c:v>
                </c:pt>
              </c:strCache>
            </c:strRef>
          </c:tx>
          <c:cat>
            <c:strRef>
              <c:f>'[gs4TIAP_RPM0805 (호환 모드)의 워크시트]Sheet1'!$B$19:$G$19</c:f>
              <c:strCache>
                <c:ptCount val="6"/>
                <c:pt idx="0">
                  <c:v>Seoul</c:v>
                </c:pt>
                <c:pt idx="1">
                  <c:v>Daegu02</c:v>
                </c:pt>
                <c:pt idx="2">
                  <c:v>National</c:v>
                </c:pt>
                <c:pt idx="3">
                  <c:v>Busan</c:v>
                </c:pt>
                <c:pt idx="4">
                  <c:v>Daegu06</c:v>
                </c:pt>
                <c:pt idx="5">
                  <c:v>Daegu07</c:v>
                </c:pt>
              </c:strCache>
            </c:strRef>
          </c:cat>
          <c:val>
            <c:numRef>
              <c:f>'[gs4TIAP_RPM0805 (호환 모드)의 워크시트]Sheet1'!$B$24:$G$24</c:f>
              <c:numCache>
                <c:formatCode>0.0_ </c:formatCode>
                <c:ptCount val="6"/>
                <c:pt idx="0">
                  <c:v>49.7</c:v>
                </c:pt>
                <c:pt idx="1">
                  <c:v>53.4</c:v>
                </c:pt>
                <c:pt idx="2">
                  <c:v>48.3</c:v>
                </c:pt>
                <c:pt idx="3">
                  <c:v>49.4</c:v>
                </c:pt>
                <c:pt idx="4">
                  <c:v>39.300000000000004</c:v>
                </c:pt>
                <c:pt idx="5">
                  <c:v>36.1</c:v>
                </c:pt>
              </c:numCache>
            </c:numRef>
          </c:val>
        </c:ser>
        <c:dLbls>
          <c:showVal val="1"/>
        </c:dLbls>
        <c:shape val="box"/>
        <c:axId val="83657856"/>
        <c:axId val="83659392"/>
        <c:axId val="0"/>
      </c:bar3DChart>
      <c:catAx>
        <c:axId val="83657856"/>
        <c:scaling>
          <c:orientation val="minMax"/>
        </c:scaling>
        <c:axPos val="b"/>
        <c:tickLblPos val="nextTo"/>
        <c:crossAx val="83659392"/>
        <c:crosses val="autoZero"/>
        <c:auto val="1"/>
        <c:lblAlgn val="ctr"/>
        <c:lblOffset val="100"/>
      </c:catAx>
      <c:valAx>
        <c:axId val="83659392"/>
        <c:scaling>
          <c:orientation val="minMax"/>
        </c:scaling>
        <c:axPos val="l"/>
        <c:majorGridlines/>
        <c:numFmt formatCode="0%" sourceLinked="1"/>
        <c:tickLblPos val="nextTo"/>
        <c:crossAx val="8365785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200" b="1" i="0" baseline="0"/>
      </a:pPr>
      <a:endParaRPr lang="ko-K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autoTitleDeleted val="1"/>
    <c:view3D>
      <c:rotX val="0"/>
      <c:rotY val="0"/>
      <c:perspective val="6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Sheet1!$B$9</c:f>
              <c:strCache>
                <c:ptCount val="1"/>
                <c:pt idx="0">
                  <c:v>Seoul 01</c:v>
                </c:pt>
              </c:strCache>
            </c:strRef>
          </c:tx>
          <c:dLbls>
            <c:dLbl>
              <c:idx val="2"/>
              <c:layout>
                <c:manualLayout>
                  <c:x val="2.7777777777777926E-3"/>
                  <c:y val="-5.5555555555555455E-2"/>
                </c:manualLayout>
              </c:layout>
              <c:showVal val="1"/>
            </c:dLbl>
            <c:dLbl>
              <c:idx val="3"/>
              <c:layout>
                <c:manualLayout>
                  <c:x val="3.8095096447268981E-2"/>
                  <c:y val="2.2094037433212692E-2"/>
                </c:manualLayout>
              </c:layout>
              <c:showVal val="1"/>
            </c:dLbl>
            <c:showVal val="1"/>
          </c:dLbls>
          <c:cat>
            <c:strRef>
              <c:f>Sheet1!$A$10:$A$14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 </c:v>
                </c:pt>
                <c:pt idx="3">
                  <c:v>Disagree </c:v>
                </c:pt>
                <c:pt idx="4">
                  <c:v>SDA</c:v>
                </c:pt>
              </c:strCache>
            </c:strRef>
          </c:cat>
          <c:val>
            <c:numRef>
              <c:f>Sheet1!$B$10:$B$14</c:f>
              <c:numCache>
                <c:formatCode>General</c:formatCode>
                <c:ptCount val="5"/>
                <c:pt idx="0">
                  <c:v>7.9</c:v>
                </c:pt>
                <c:pt idx="1">
                  <c:v>8.8000000000000007</c:v>
                </c:pt>
                <c:pt idx="2">
                  <c:v>13.8</c:v>
                </c:pt>
                <c:pt idx="3">
                  <c:v>19.8</c:v>
                </c:pt>
                <c:pt idx="4">
                  <c:v>49.7</c:v>
                </c:pt>
              </c:numCache>
            </c:numRef>
          </c:val>
        </c:ser>
        <c:ser>
          <c:idx val="1"/>
          <c:order val="1"/>
          <c:tx>
            <c:strRef>
              <c:f>Sheet1!$C$9</c:f>
              <c:strCache>
                <c:ptCount val="1"/>
                <c:pt idx="0">
                  <c:v>National 02</c:v>
                </c:pt>
              </c:strCache>
            </c:strRef>
          </c:tx>
          <c:dLbls>
            <c:dLbl>
              <c:idx val="1"/>
              <c:layout>
                <c:manualLayout>
                  <c:x val="1.388888888888893E-2"/>
                  <c:y val="-4.6296296296296433E-3"/>
                </c:manualLayout>
              </c:layout>
              <c:showVal val="1"/>
            </c:dLbl>
            <c:dLbl>
              <c:idx val="2"/>
              <c:layout>
                <c:manualLayout>
                  <c:x val="1.587290477657008E-3"/>
                  <c:y val="4.0028254731913904E-3"/>
                </c:manualLayout>
              </c:layout>
              <c:showVal val="1"/>
            </c:dLbl>
            <c:dLbl>
              <c:idx val="4"/>
              <c:layout>
                <c:manualLayout>
                  <c:x val="-2.6983938120168211E-2"/>
                  <c:y val="-1.6410141553622613E-2"/>
                </c:manualLayout>
              </c:layout>
              <c:showVal val="1"/>
            </c:dLbl>
            <c:showVal val="1"/>
          </c:dLbls>
          <c:cat>
            <c:strRef>
              <c:f>Sheet1!$A$10:$A$14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 </c:v>
                </c:pt>
                <c:pt idx="3">
                  <c:v>Disagree </c:v>
                </c:pt>
                <c:pt idx="4">
                  <c:v>SDA</c:v>
                </c:pt>
              </c:strCache>
            </c:strRef>
          </c:cat>
          <c:val>
            <c:numRef>
              <c:f>Sheet1!$C$10:$C$14</c:f>
              <c:numCache>
                <c:formatCode>General</c:formatCode>
                <c:ptCount val="5"/>
                <c:pt idx="0">
                  <c:v>7.4</c:v>
                </c:pt>
                <c:pt idx="1">
                  <c:v>9.4</c:v>
                </c:pt>
                <c:pt idx="2">
                  <c:v>13.7</c:v>
                </c:pt>
                <c:pt idx="3">
                  <c:v>21.2</c:v>
                </c:pt>
                <c:pt idx="4">
                  <c:v>48.3</c:v>
                </c:pt>
              </c:numCache>
            </c:numRef>
          </c:val>
        </c:ser>
        <c:dLbls>
          <c:showVal val="1"/>
        </c:dLbls>
        <c:shape val="box"/>
        <c:axId val="68847872"/>
        <c:axId val="68861952"/>
        <c:axId val="84180032"/>
      </c:bar3DChart>
      <c:catAx>
        <c:axId val="68847872"/>
        <c:scaling>
          <c:orientation val="minMax"/>
        </c:scaling>
        <c:axPos val="b"/>
        <c:majorTickMark val="none"/>
        <c:tickLblPos val="nextTo"/>
        <c:crossAx val="68861952"/>
        <c:crosses val="autoZero"/>
        <c:auto val="1"/>
        <c:lblAlgn val="ctr"/>
        <c:lblOffset val="100"/>
      </c:catAx>
      <c:valAx>
        <c:axId val="68861952"/>
        <c:scaling>
          <c:orientation val="minMax"/>
        </c:scaling>
        <c:axPos val="l"/>
        <c:numFmt formatCode="General" sourceLinked="1"/>
        <c:tickLblPos val="nextTo"/>
        <c:crossAx val="68847872"/>
        <c:crosses val="autoZero"/>
        <c:crossBetween val="between"/>
      </c:valAx>
      <c:serAx>
        <c:axId val="84180032"/>
        <c:scaling>
          <c:orientation val="minMax"/>
        </c:scaling>
        <c:delete val="1"/>
        <c:axPos val="b"/>
        <c:tickLblPos val="none"/>
        <c:crossAx val="68861952"/>
        <c:crosses val="autoZero"/>
      </c:serAx>
    </c:plotArea>
    <c:legend>
      <c:legendPos val="b"/>
      <c:layout/>
    </c:legend>
    <c:plotVisOnly val="1"/>
  </c:chart>
  <c:txPr>
    <a:bodyPr/>
    <a:lstStyle/>
    <a:p>
      <a:pPr>
        <a:defRPr sz="1200" b="1"/>
      </a:pPr>
      <a:endParaRPr lang="ko-K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numFmt formatCode="#,##0.00;[Red]\-#,##0.00" sourceLinked="0"/>
            <c:showVal val="1"/>
          </c:dLbls>
          <c:cat>
            <c:strRef>
              <c:f>Sheet1!$B$17:$G$17</c:f>
              <c:strCache>
                <c:ptCount val="6"/>
                <c:pt idx="0">
                  <c:v>Seoul 01</c:v>
                </c:pt>
                <c:pt idx="1">
                  <c:v>Daegu 02</c:v>
                </c:pt>
                <c:pt idx="2">
                  <c:v>National 02</c:v>
                </c:pt>
                <c:pt idx="3">
                  <c:v>Busan 05</c:v>
                </c:pt>
                <c:pt idx="4">
                  <c:v>Daegu 06</c:v>
                </c:pt>
                <c:pt idx="5">
                  <c:v>Daegu 07</c:v>
                </c:pt>
              </c:strCache>
            </c:strRef>
          </c:cat>
          <c:val>
            <c:numRef>
              <c:f>Sheet1!$B$18:$G$18</c:f>
              <c:numCache>
                <c:formatCode>General</c:formatCode>
                <c:ptCount val="6"/>
                <c:pt idx="0">
                  <c:v>7.3649999999999896</c:v>
                </c:pt>
                <c:pt idx="1">
                  <c:v>7.6774999999999975</c:v>
                </c:pt>
                <c:pt idx="2">
                  <c:v>7.34</c:v>
                </c:pt>
                <c:pt idx="3">
                  <c:v>7.5074999999999985</c:v>
                </c:pt>
                <c:pt idx="4">
                  <c:v>6.9224999999999985</c:v>
                </c:pt>
                <c:pt idx="5">
                  <c:v>6.8024999999999975</c:v>
                </c:pt>
              </c:numCache>
            </c:numRef>
          </c:val>
        </c:ser>
        <c:dLbls>
          <c:showVal val="1"/>
        </c:dLbls>
        <c:shape val="box"/>
        <c:axId val="69639168"/>
        <c:axId val="69645056"/>
        <c:axId val="0"/>
      </c:bar3DChart>
      <c:catAx>
        <c:axId val="69639168"/>
        <c:scaling>
          <c:orientation val="minMax"/>
        </c:scaling>
        <c:axPos val="b"/>
        <c:tickLblPos val="nextTo"/>
        <c:crossAx val="69645056"/>
        <c:crosses val="autoZero"/>
        <c:auto val="1"/>
        <c:lblAlgn val="ctr"/>
        <c:lblOffset val="100"/>
      </c:catAx>
      <c:valAx>
        <c:axId val="69645056"/>
        <c:scaling>
          <c:orientation val="minMax"/>
          <c:max val="10"/>
          <c:min val="0"/>
        </c:scaling>
        <c:axPos val="l"/>
        <c:majorGridlines/>
        <c:numFmt formatCode="General" sourceLinked="1"/>
        <c:tickLblPos val="nextTo"/>
        <c:crossAx val="69639168"/>
        <c:crosses val="autoZero"/>
        <c:crossBetween val="between"/>
      </c:valAx>
    </c:plotArea>
    <c:plotVisOnly val="1"/>
  </c:chart>
  <c:txPr>
    <a:bodyPr/>
    <a:lstStyle/>
    <a:p>
      <a:pPr>
        <a:defRPr sz="1200" b="1"/>
      </a:pPr>
      <a:endParaRPr lang="ko-K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strRef>
              <c:f>Sheet1!$B$20:$E$20</c:f>
              <c:strCache>
                <c:ptCount val="4"/>
                <c:pt idx="0">
                  <c:v>National</c:v>
                </c:pt>
                <c:pt idx="1">
                  <c:v>Seoul</c:v>
                </c:pt>
                <c:pt idx="2">
                  <c:v>Busan</c:v>
                </c:pt>
                <c:pt idx="3">
                  <c:v>Daegu</c:v>
                </c:pt>
              </c:strCache>
            </c:strRef>
          </c:cat>
          <c:val>
            <c:numRef>
              <c:f>Sheet1!$B$21:$E$21</c:f>
              <c:numCache>
                <c:formatCode>General</c:formatCode>
                <c:ptCount val="4"/>
                <c:pt idx="0">
                  <c:v>7.34</c:v>
                </c:pt>
                <c:pt idx="1">
                  <c:v>7.37</c:v>
                </c:pt>
                <c:pt idx="2">
                  <c:v>7.51</c:v>
                </c:pt>
                <c:pt idx="3">
                  <c:v>7.13</c:v>
                </c:pt>
              </c:numCache>
            </c:numRef>
          </c:val>
        </c:ser>
        <c:dLbls>
          <c:showVal val="1"/>
        </c:dLbls>
        <c:shape val="box"/>
        <c:axId val="69871488"/>
        <c:axId val="69873024"/>
        <c:axId val="0"/>
      </c:bar3DChart>
      <c:catAx>
        <c:axId val="69871488"/>
        <c:scaling>
          <c:orientation val="minMax"/>
        </c:scaling>
        <c:axPos val="b"/>
        <c:tickLblPos val="nextTo"/>
        <c:crossAx val="69873024"/>
        <c:crosses val="autoZero"/>
        <c:auto val="1"/>
        <c:lblAlgn val="ctr"/>
        <c:lblOffset val="100"/>
      </c:catAx>
      <c:valAx>
        <c:axId val="69873024"/>
        <c:scaling>
          <c:orientation val="minMax"/>
          <c:max val="10"/>
          <c:min val="0"/>
        </c:scaling>
        <c:axPos val="l"/>
        <c:majorGridlines/>
        <c:numFmt formatCode="General" sourceLinked="1"/>
        <c:tickLblPos val="nextTo"/>
        <c:crossAx val="69871488"/>
        <c:crosses val="autoZero"/>
        <c:crossBetween val="between"/>
      </c:valAx>
    </c:plotArea>
    <c:plotVisOnly val="1"/>
  </c:chart>
  <c:txPr>
    <a:bodyPr/>
    <a:lstStyle/>
    <a:p>
      <a:pPr>
        <a:defRPr sz="1600" b="1"/>
      </a:pPr>
      <a:endParaRPr lang="ko-K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autoTitleDeleted val="1"/>
    <c:plotArea>
      <c:layout/>
      <c:lineChart>
        <c:grouping val="standard"/>
        <c:ser>
          <c:idx val="0"/>
          <c:order val="0"/>
          <c:tx>
            <c:strRef>
              <c:f>'[gs4TIAP_RPM0805 (호환 모드)의 워크시트]Sheet1'!$A$133</c:f>
              <c:strCache>
                <c:ptCount val="1"/>
                <c:pt idx="0">
                  <c:v>Male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dLbls>
            <c:dLblPos val="t"/>
            <c:showVal val="1"/>
          </c:dLbls>
          <c:cat>
            <c:strRef>
              <c:f>'[gs4TIAP_RPM0805 (호환 모드)의 워크시트]Sheet1'!$B$132:$E$132</c:f>
              <c:strCache>
                <c:ptCount val="4"/>
                <c:pt idx="0">
                  <c:v>Seoul</c:v>
                </c:pt>
                <c:pt idx="1">
                  <c:v>Daegu</c:v>
                </c:pt>
                <c:pt idx="2">
                  <c:v>National</c:v>
                </c:pt>
                <c:pt idx="3">
                  <c:v>Busan</c:v>
                </c:pt>
              </c:strCache>
            </c:strRef>
          </c:cat>
          <c:val>
            <c:numRef>
              <c:f>'[gs4TIAP_RPM0805 (호환 모드)의 워크시트]Sheet1'!$B$133:$E$133</c:f>
              <c:numCache>
                <c:formatCode>0.0_ </c:formatCode>
                <c:ptCount val="4"/>
                <c:pt idx="0">
                  <c:v>7.0249999999999906</c:v>
                </c:pt>
                <c:pt idx="1">
                  <c:v>7.3440695296523515</c:v>
                </c:pt>
                <c:pt idx="2">
                  <c:v>6.7885771543086184</c:v>
                </c:pt>
                <c:pt idx="3">
                  <c:v>6.9450000000000003</c:v>
                </c:pt>
              </c:numCache>
            </c:numRef>
          </c:val>
        </c:ser>
        <c:ser>
          <c:idx val="1"/>
          <c:order val="1"/>
          <c:tx>
            <c:strRef>
              <c:f>'[gs4TIAP_RPM0805 (호환 모드)의 워크시트]Sheet1'!$A$134</c:f>
              <c:strCache>
                <c:ptCount val="1"/>
                <c:pt idx="0">
                  <c:v>Female</c:v>
                </c:pt>
              </c:strCache>
            </c:strRef>
          </c:tx>
          <c:spPr>
            <a:ln w="44450"/>
          </c:spPr>
          <c:dLbls>
            <c:dLblPos val="t"/>
            <c:showVal val="1"/>
          </c:dLbls>
          <c:cat>
            <c:strRef>
              <c:f>'[gs4TIAP_RPM0805 (호환 모드)의 워크시트]Sheet1'!$B$132:$E$132</c:f>
              <c:strCache>
                <c:ptCount val="4"/>
                <c:pt idx="0">
                  <c:v>Seoul</c:v>
                </c:pt>
                <c:pt idx="1">
                  <c:v>Daegu</c:v>
                </c:pt>
                <c:pt idx="2">
                  <c:v>National</c:v>
                </c:pt>
                <c:pt idx="3">
                  <c:v>Busan</c:v>
                </c:pt>
              </c:strCache>
            </c:strRef>
          </c:cat>
          <c:val>
            <c:numRef>
              <c:f>'[gs4TIAP_RPM0805 (호환 모드)의 워크시트]Sheet1'!$B$134:$E$134</c:f>
              <c:numCache>
                <c:formatCode>0.0_ </c:formatCode>
                <c:ptCount val="4"/>
                <c:pt idx="0">
                  <c:v>7.9224999999999985</c:v>
                </c:pt>
                <c:pt idx="1">
                  <c:v>8.3206300813008145</c:v>
                </c:pt>
                <c:pt idx="2">
                  <c:v>7.9262788365095282</c:v>
                </c:pt>
                <c:pt idx="3">
                  <c:v>8.0250000000000004</c:v>
                </c:pt>
              </c:numCache>
            </c:numRef>
          </c:val>
        </c:ser>
        <c:dLbls>
          <c:showVal val="1"/>
        </c:dLbls>
        <c:marker val="1"/>
        <c:axId val="69899776"/>
        <c:axId val="69901312"/>
      </c:lineChart>
      <c:catAx>
        <c:axId val="69899776"/>
        <c:scaling>
          <c:orientation val="minMax"/>
        </c:scaling>
        <c:axPos val="b"/>
        <c:majorTickMark val="none"/>
        <c:tickLblPos val="nextTo"/>
        <c:crossAx val="69901312"/>
        <c:crosses val="autoZero"/>
        <c:auto val="1"/>
        <c:lblAlgn val="ctr"/>
        <c:lblOffset val="100"/>
      </c:catAx>
      <c:valAx>
        <c:axId val="69901312"/>
        <c:scaling>
          <c:orientation val="minMax"/>
          <c:max val="9"/>
          <c:min val="5"/>
        </c:scaling>
        <c:axPos val="l"/>
        <c:majorGridlines/>
        <c:numFmt formatCode="0.0_ " sourceLinked="1"/>
        <c:majorTickMark val="none"/>
        <c:tickLblPos val="nextTo"/>
        <c:crossAx val="6989977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 b="1"/>
      </a:pPr>
      <a:endParaRPr lang="ko-K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9CA4DD68-8E2A-44A6-8EB4-C4F74035EDBD}" type="datetimeFigureOut">
              <a:rPr lang="ko-KR" altLang="en-US"/>
              <a:pPr>
                <a:defRPr/>
              </a:pPr>
              <a:t>2014-11-05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088162B3-4E58-4E6F-B194-436DF33AC1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3072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4D9730-FFA0-46AD-B013-6E2628F6F9E4}" type="slidenum">
              <a:rPr lang="ko-KR" altLang="en-US" smtClean="0"/>
              <a:pPr/>
              <a:t>2</a:t>
            </a:fld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TI-Korea,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1ECCD-EA6A-47E9-B4DE-5DEA9BC127B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TI-Korea,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4E810-FA7E-41D3-AB7F-1448A352D33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TI-Korea,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34F5B-B19F-4D1C-A8B2-85B244FB4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ko-KR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TI-Korea,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94889-9077-48A6-A673-4F510C3F4C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TI-Korea,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0B41E-CF18-4D1D-A47E-C3A8CC3A36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TI-Korea,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DAFFE-707A-4D5C-9C54-A7B247D0B7B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TI-Korea,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B55AA-BFC3-4BD9-AFE3-366C6B5E9B4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TI-Korea, 2008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3A403-A9A5-4626-BFE2-44A8D86086A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TI-Korea, 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4C81C-D3C4-4218-8DF4-DBBA9192649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TI-Korea, 2008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380D0-E92B-4AC5-96B8-5741DF7D2A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TI-Korea,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3681D-8AA6-4B22-B040-D6D0C39C1B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TI-Korea,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7B6BA-F1D8-41E4-8E56-3A49DFB9C72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TI-Korea, 2008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66E29561-86CD-45F1-9F4B-792A7B0BFE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20713"/>
            <a:ext cx="2879725" cy="792162"/>
          </a:xfrm>
        </p:spPr>
        <p:txBody>
          <a:bodyPr/>
          <a:lstStyle/>
          <a:p>
            <a:pPr eaLnBrk="1" hangingPunct="1"/>
            <a:r>
              <a:rPr lang="en-US" altLang="ko-KR" sz="2400" smtClean="0">
                <a:solidFill>
                  <a:srgbClr val="002060"/>
                </a:solidFill>
              </a:rPr>
              <a:t>TIAP_RPM 2008</a:t>
            </a:r>
            <a:br>
              <a:rPr lang="en-US" altLang="ko-KR" sz="2400" smtClean="0">
                <a:solidFill>
                  <a:srgbClr val="002060"/>
                </a:solidFill>
              </a:rPr>
            </a:br>
            <a:r>
              <a:rPr lang="en-US" altLang="ko-KR" sz="2400" smtClean="0">
                <a:solidFill>
                  <a:srgbClr val="002060"/>
                </a:solidFill>
              </a:rPr>
              <a:t>Workshop 2a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124325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ko-KR" sz="2500" dirty="0">
                <a:solidFill>
                  <a:srgbClr val="002060"/>
                </a:solidFill>
                <a:latin typeface="+mj-lt"/>
              </a:rPr>
              <a:t>Geo-Sung KIM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2500" dirty="0">
                <a:solidFill>
                  <a:srgbClr val="002060"/>
                </a:solidFill>
                <a:latin typeface="+mj-lt"/>
              </a:rPr>
              <a:t>Transparency International – Korea (South)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2500" dirty="0" smtClean="0">
                <a:solidFill>
                  <a:srgbClr val="002060"/>
                </a:solidFill>
                <a:latin typeface="+mj-lt"/>
              </a:rPr>
              <a:t>May 24, 2008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ko-KR" sz="2500" dirty="0" err="1" smtClean="0">
                <a:solidFill>
                  <a:srgbClr val="002060"/>
                </a:solidFill>
                <a:latin typeface="+mj-lt"/>
              </a:rPr>
              <a:t>Tagaytay</a:t>
            </a:r>
            <a:r>
              <a:rPr lang="en-US" altLang="ko-KR" sz="2500" dirty="0" smtClean="0">
                <a:solidFill>
                  <a:srgbClr val="002060"/>
                </a:solidFill>
                <a:latin typeface="+mj-lt"/>
              </a:rPr>
              <a:t>, Philippines</a:t>
            </a:r>
            <a:endParaRPr lang="en-US" altLang="ko-KR" sz="25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773238"/>
            <a:ext cx="8208962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en-US" altLang="ko-KR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Youth Integrity Index and</a:t>
            </a:r>
          </a:p>
          <a:p>
            <a:pPr algn="ctr">
              <a:defRPr/>
            </a:pPr>
            <a:r>
              <a:rPr kumimoji="0" lang="en-US" altLang="ko-KR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Youth </a:t>
            </a:r>
            <a:r>
              <a:rPr kumimoji="0" lang="en-US" altLang="ko-KR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Integrity Promotion </a:t>
            </a:r>
            <a:r>
              <a:rPr kumimoji="0" lang="en-US" altLang="ko-KR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Programme</a:t>
            </a:r>
            <a:endParaRPr kumimoji="0" lang="en-US" altLang="ko-KR" sz="32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00063"/>
            <a:ext cx="8229600" cy="1071562"/>
          </a:xfrm>
        </p:spPr>
        <p:txBody>
          <a:bodyPr/>
          <a:lstStyle/>
          <a:p>
            <a:pPr eaLnBrk="1" hangingPunct="1"/>
            <a:r>
              <a:rPr lang="en-US" altLang="ko-KR" sz="3200" smtClean="0">
                <a:solidFill>
                  <a:srgbClr val="002060"/>
                </a:solidFill>
              </a:rPr>
              <a:t>2) "I would overlook corruption on the part of my families or relatives."</a:t>
            </a:r>
          </a:p>
        </p:txBody>
      </p:sp>
      <p:sp>
        <p:nvSpPr>
          <p:cNvPr id="11267" name="바닥글 개체 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solidFill>
                  <a:srgbClr val="002060"/>
                </a:solidFill>
              </a:rPr>
              <a:t>TI-Korea, 2008</a:t>
            </a:r>
          </a:p>
        </p:txBody>
      </p:sp>
      <p:sp>
        <p:nvSpPr>
          <p:cNvPr id="11268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5A5886-5C96-430A-A51B-90C460864C59}" type="slidenum">
              <a:rPr lang="en-US" altLang="ko-KR" smtClean="0">
                <a:solidFill>
                  <a:srgbClr val="002060"/>
                </a:solidFill>
              </a:rPr>
              <a:pPr/>
              <a:t>10</a:t>
            </a:fld>
            <a:endParaRPr lang="en-US" altLang="ko-KR" smtClean="0">
              <a:solidFill>
                <a:srgbClr val="002060"/>
              </a:solidFill>
            </a:endParaRPr>
          </a:p>
        </p:txBody>
      </p:sp>
      <p:graphicFrame>
        <p:nvGraphicFramePr>
          <p:cNvPr id="9" name="차트 8"/>
          <p:cNvGraphicFramePr/>
          <p:nvPr/>
        </p:nvGraphicFramePr>
        <p:xfrm>
          <a:off x="214282" y="1500174"/>
          <a:ext cx="8715436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3200" smtClean="0">
                <a:solidFill>
                  <a:srgbClr val="002060"/>
                </a:solidFill>
              </a:rPr>
              <a:t>3) “I am ready to use bribes to solve my difficulties.”</a:t>
            </a:r>
          </a:p>
        </p:txBody>
      </p:sp>
      <p:sp>
        <p:nvSpPr>
          <p:cNvPr id="12291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12292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6F4E3D-7CD2-44DB-9BA9-EAF265D6570B}" type="slidenum">
              <a:rPr lang="en-US" altLang="ko-KR" smtClean="0"/>
              <a:pPr/>
              <a:t>11</a:t>
            </a:fld>
            <a:endParaRPr lang="en-US" altLang="ko-KR" smtClean="0"/>
          </a:p>
        </p:txBody>
      </p:sp>
      <p:graphicFrame>
        <p:nvGraphicFramePr>
          <p:cNvPr id="7" name="차트 6"/>
          <p:cNvGraphicFramePr>
            <a:graphicFrameLocks/>
          </p:cNvGraphicFramePr>
          <p:nvPr/>
        </p:nvGraphicFramePr>
        <p:xfrm>
          <a:off x="428596" y="1928802"/>
          <a:ext cx="8215369" cy="4286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12858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800" dirty="0">
                <a:solidFill>
                  <a:srgbClr val="002060"/>
                </a:solidFill>
                <a:latin typeface="+mj-ea"/>
              </a:rPr>
              <a:t>4) “Even if I were to witness corrupt activity, I would ignore it as long as it didn't harm me directly.”</a:t>
            </a:r>
          </a:p>
        </p:txBody>
      </p:sp>
      <p:sp>
        <p:nvSpPr>
          <p:cNvPr id="13315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1331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FE3B8-D81F-4F38-A629-403B4723D4DF}" type="slidenum">
              <a:rPr lang="en-US" altLang="ko-KR" smtClean="0"/>
              <a:pPr/>
              <a:t>12</a:t>
            </a:fld>
            <a:endParaRPr lang="en-US" altLang="ko-KR" smtClean="0"/>
          </a:p>
        </p:txBody>
      </p:sp>
      <p:graphicFrame>
        <p:nvGraphicFramePr>
          <p:cNvPr id="9" name="차트 8"/>
          <p:cNvGraphicFramePr/>
          <p:nvPr/>
        </p:nvGraphicFramePr>
        <p:xfrm>
          <a:off x="214282" y="2004802"/>
          <a:ext cx="8572560" cy="4067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8572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2800" smtClean="0"/>
              <a:t>5) “I will engage in corruption for a get-rich-quick dream of one billion Won (≒one million USD) at the risk of 10-year imprisonment.”</a:t>
            </a:r>
          </a:p>
        </p:txBody>
      </p:sp>
      <p:sp>
        <p:nvSpPr>
          <p:cNvPr id="14339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14340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888E05-BFA6-4F6B-8EB2-B45436584490}" type="slidenum">
              <a:rPr lang="en-US" altLang="ko-KR" smtClean="0"/>
              <a:pPr/>
              <a:t>13</a:t>
            </a:fld>
            <a:endParaRPr lang="en-US" altLang="ko-KR" smtClean="0"/>
          </a:p>
        </p:txBody>
      </p:sp>
      <p:graphicFrame>
        <p:nvGraphicFramePr>
          <p:cNvPr id="8" name="차트 7"/>
          <p:cNvGraphicFramePr/>
          <p:nvPr/>
        </p:nvGraphicFramePr>
        <p:xfrm>
          <a:off x="428596" y="2000240"/>
          <a:ext cx="8358246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8572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3200" smtClean="0">
                <a:solidFill>
                  <a:srgbClr val="002060"/>
                </a:solidFill>
              </a:rPr>
              <a:t>5. Major Findings</a:t>
            </a:r>
            <a:endParaRPr lang="en-US" altLang="ko-KR" sz="3700" smtClean="0">
              <a:solidFill>
                <a:srgbClr val="002060"/>
              </a:solidFill>
            </a:endParaRPr>
          </a:p>
        </p:txBody>
      </p:sp>
      <p:sp>
        <p:nvSpPr>
          <p:cNvPr id="15363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solidFill>
                  <a:srgbClr val="002060"/>
                </a:solidFill>
              </a:rPr>
              <a:t>TI-Korea, 2008</a:t>
            </a:r>
          </a:p>
        </p:txBody>
      </p:sp>
      <p:sp>
        <p:nvSpPr>
          <p:cNvPr id="15364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F05788-0CF5-459D-832E-FB211C346681}" type="slidenum">
              <a:rPr lang="en-US" altLang="ko-KR" smtClean="0">
                <a:solidFill>
                  <a:srgbClr val="002060"/>
                </a:solidFill>
              </a:rPr>
              <a:pPr/>
              <a:t>14</a:t>
            </a:fld>
            <a:endParaRPr lang="en-US" altLang="ko-KR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3200" smtClean="0"/>
              <a:t>1) Consistency in Results</a:t>
            </a:r>
          </a:p>
        </p:txBody>
      </p:sp>
      <p:sp>
        <p:nvSpPr>
          <p:cNvPr id="16387" name="바닥글 개체 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16388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23C37-F9D1-46D9-A6A9-3FFF52671B2F}" type="slidenum">
              <a:rPr lang="en-US" altLang="ko-KR" smtClean="0"/>
              <a:pPr/>
              <a:t>15</a:t>
            </a:fld>
            <a:endParaRPr lang="en-US" altLang="ko-KR" smtClean="0"/>
          </a:p>
        </p:txBody>
      </p:sp>
      <p:graphicFrame>
        <p:nvGraphicFramePr>
          <p:cNvPr id="68667" name="Group 59"/>
          <p:cNvGraphicFramePr>
            <a:graphicFrameLocks noGrp="1"/>
          </p:cNvGraphicFramePr>
          <p:nvPr/>
        </p:nvGraphicFramePr>
        <p:xfrm>
          <a:off x="4191000" y="3186113"/>
          <a:ext cx="762000" cy="350520"/>
        </p:xfrm>
        <a:graphic>
          <a:graphicData uri="http://schemas.openxmlformats.org/drawingml/2006/table">
            <a:tbl>
              <a:tblPr/>
              <a:tblGrid>
                <a:gridCol w="7620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75" y="1857375"/>
          <a:ext cx="8001053" cy="4214840"/>
        </p:xfrm>
        <a:graphic>
          <a:graphicData uri="http://schemas.openxmlformats.org/drawingml/2006/table">
            <a:tbl>
              <a:tblPr/>
              <a:tblGrid>
                <a:gridCol w="1857388"/>
                <a:gridCol w="1044955"/>
                <a:gridCol w="1019742"/>
                <a:gridCol w="1019742"/>
                <a:gridCol w="1019742"/>
                <a:gridCol w="1019742"/>
                <a:gridCol w="1019742"/>
              </a:tblGrid>
              <a:tr h="602120">
                <a:tc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baseline="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Seoul 01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baseline="0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Daegu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 02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National 02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baseline="0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Busan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 05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baseline="0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Daegu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 06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baseline="0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Daegu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 07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02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Strongly Agree</a:t>
                      </a:r>
                    </a:p>
                  </a:txBody>
                  <a:tcPr marL="336176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7.9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5.7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7.4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7.1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9.2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10.8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02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Agree </a:t>
                      </a:r>
                    </a:p>
                  </a:txBody>
                  <a:tcPr marL="336176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8.8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7.5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9.4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8.1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9.3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8.5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02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Neutral </a:t>
                      </a:r>
                    </a:p>
                  </a:txBody>
                  <a:tcPr marL="336176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13.8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14.2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13.7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11.6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16.2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14.6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02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Disagree </a:t>
                      </a:r>
                    </a:p>
                  </a:txBody>
                  <a:tcPr marL="336176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19.8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19.2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21.2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23.8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26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30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02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SDA</a:t>
                      </a:r>
                    </a:p>
                  </a:txBody>
                  <a:tcPr marL="336176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49.7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53.4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48.3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49.4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39.3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36.1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02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Sum (%)</a:t>
                      </a:r>
                      <a:endParaRPr lang="en-US" sz="1400" b="1" i="0" u="none" strike="noStrike" baseline="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36176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100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100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100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100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>
                          <a:solidFill>
                            <a:srgbClr val="000000"/>
                          </a:solidFill>
                          <a:latin typeface="맑은 고딕"/>
                        </a:rPr>
                        <a:t>100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baseline="0" dirty="0">
                          <a:solidFill>
                            <a:srgbClr val="000000"/>
                          </a:solidFill>
                          <a:latin typeface="맑은 고딕"/>
                        </a:rPr>
                        <a:t>100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바닥글 개체 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17411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1B210F-BFE2-4E55-AAF4-FA1190CD4A9B}" type="slidenum">
              <a:rPr lang="en-US" altLang="ko-KR" smtClean="0"/>
              <a:pPr/>
              <a:t>16</a:t>
            </a:fld>
            <a:endParaRPr lang="en-US" altLang="ko-KR" smtClean="0"/>
          </a:p>
        </p:txBody>
      </p:sp>
      <p:sp>
        <p:nvSpPr>
          <p:cNvPr id="1741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3200" smtClean="0"/>
              <a:t>2) Variable: Region</a:t>
            </a:r>
          </a:p>
        </p:txBody>
      </p:sp>
      <p:graphicFrame>
        <p:nvGraphicFramePr>
          <p:cNvPr id="7" name="차트 6"/>
          <p:cNvGraphicFramePr/>
          <p:nvPr/>
        </p:nvGraphicFramePr>
        <p:xfrm>
          <a:off x="714348" y="1428736"/>
          <a:ext cx="8001056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3200" smtClean="0"/>
              <a:t>2) Variable: Region (cont’d)</a:t>
            </a:r>
            <a:endParaRPr lang="en-US" altLang="ko-KR" sz="4000" smtClean="0"/>
          </a:p>
        </p:txBody>
      </p:sp>
      <p:sp>
        <p:nvSpPr>
          <p:cNvPr id="18435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1843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9173A1-0F46-4046-BE8F-745380E0201F}" type="slidenum">
              <a:rPr lang="en-US" altLang="ko-KR" smtClean="0"/>
              <a:pPr/>
              <a:t>17</a:t>
            </a:fld>
            <a:endParaRPr lang="en-US" altLang="ko-KR" smtClean="0"/>
          </a:p>
        </p:txBody>
      </p:sp>
      <p:graphicFrame>
        <p:nvGraphicFramePr>
          <p:cNvPr id="9" name="차트 8"/>
          <p:cNvGraphicFramePr/>
          <p:nvPr/>
        </p:nvGraphicFramePr>
        <p:xfrm>
          <a:off x="642910" y="1428736"/>
          <a:ext cx="8072494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3200" smtClean="0"/>
              <a:t>2) Variable: Region (cont’d)</a:t>
            </a:r>
          </a:p>
        </p:txBody>
      </p:sp>
      <p:sp>
        <p:nvSpPr>
          <p:cNvPr id="19459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F3B855-F07F-4BB2-8AC6-B5CB4FDC2B81}" type="slidenum">
              <a:rPr lang="en-US" altLang="ko-KR" smtClean="0"/>
              <a:pPr/>
              <a:t>18</a:t>
            </a:fld>
            <a:endParaRPr lang="en-US" altLang="ko-KR" smtClean="0"/>
          </a:p>
        </p:txBody>
      </p:sp>
      <p:graphicFrame>
        <p:nvGraphicFramePr>
          <p:cNvPr id="6" name="차트 5"/>
          <p:cNvGraphicFramePr/>
          <p:nvPr/>
        </p:nvGraphicFramePr>
        <p:xfrm>
          <a:off x="571472" y="1285860"/>
          <a:ext cx="8143932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42862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3200" smtClean="0"/>
              <a:t>3) Variable: Gender (cont’d)</a:t>
            </a:r>
          </a:p>
        </p:txBody>
      </p:sp>
      <p:sp>
        <p:nvSpPr>
          <p:cNvPr id="20483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20484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D63E48-2202-4A0E-A0DA-86FE0F674268}" type="slidenum">
              <a:rPr lang="en-US" altLang="ko-KR" smtClean="0"/>
              <a:pPr/>
              <a:t>19</a:t>
            </a:fld>
            <a:endParaRPr lang="en-US" altLang="ko-KR" smtClean="0"/>
          </a:p>
        </p:txBody>
      </p:sp>
      <p:graphicFrame>
        <p:nvGraphicFramePr>
          <p:cNvPr id="6" name="차트 5"/>
          <p:cNvGraphicFramePr/>
          <p:nvPr/>
        </p:nvGraphicFramePr>
        <p:xfrm>
          <a:off x="928662" y="1643050"/>
          <a:ext cx="7429552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29600" cy="1397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US" altLang="ko-KR" sz="5400" dirty="0" smtClean="0">
                <a:solidFill>
                  <a:srgbClr val="002060"/>
                </a:solidFill>
                <a:latin typeface="+mj-lt"/>
              </a:rPr>
              <a:t>I. Youth Integrity Index</a:t>
            </a:r>
            <a:endParaRPr lang="en-US" altLang="ko-KR" sz="5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latin typeface="+mj-lt"/>
              </a:rPr>
              <a:t>TI-Korea, 2008</a:t>
            </a: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D5E38-398F-44D8-BD18-FCE356A2F219}" type="slidenum">
              <a:rPr lang="en-US" altLang="ko-KR">
                <a:latin typeface="+mj-lt"/>
              </a:rPr>
              <a:pPr>
                <a:defRPr/>
              </a:pPr>
              <a:t>2</a:t>
            </a:fld>
            <a:endParaRPr lang="en-US" altLang="ko-KR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5000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3200" smtClean="0"/>
              <a:t>4) Anti-corruption education!</a:t>
            </a:r>
            <a:br>
              <a:rPr lang="en-US" altLang="ko-KR" sz="3200" smtClean="0"/>
            </a:br>
            <a:r>
              <a:rPr lang="en-US" altLang="ko-KR" sz="3200" smtClean="0"/>
              <a:t>We can make difference.</a:t>
            </a:r>
          </a:p>
        </p:txBody>
      </p:sp>
      <p:sp>
        <p:nvSpPr>
          <p:cNvPr id="21507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21508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C0DDD8-BDA3-45CF-B90D-D96E642669C8}" type="slidenum">
              <a:rPr lang="en-US" altLang="ko-KR" smtClean="0"/>
              <a:pPr/>
              <a:t>20</a:t>
            </a:fld>
            <a:endParaRPr lang="en-US" altLang="ko-KR" smtClean="0"/>
          </a:p>
        </p:txBody>
      </p:sp>
      <p:graphicFrame>
        <p:nvGraphicFramePr>
          <p:cNvPr id="7" name="차트 6"/>
          <p:cNvGraphicFramePr/>
          <p:nvPr/>
        </p:nvGraphicFramePr>
        <p:xfrm>
          <a:off x="357158" y="1428736"/>
          <a:ext cx="8501122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71625"/>
            <a:ext cx="8229600" cy="4554538"/>
          </a:xfrm>
        </p:spPr>
        <p:txBody>
          <a:bodyPr/>
          <a:lstStyle/>
          <a:p>
            <a:pPr eaLnBrk="1" hangingPunct="1"/>
            <a:r>
              <a:rPr lang="en-US" altLang="ko-KR" smtClean="0">
                <a:solidFill>
                  <a:srgbClr val="FF0000"/>
                </a:solidFill>
              </a:rPr>
              <a:t>Youth integrity promotion</a:t>
            </a:r>
            <a:r>
              <a:rPr lang="en-US" altLang="ko-KR" smtClean="0"/>
              <a:t> is the best way to prevent corruption. </a:t>
            </a:r>
            <a:r>
              <a:rPr lang="en-US" altLang="ko-KR" i="1" smtClean="0"/>
              <a:t>The earlier, the better!</a:t>
            </a:r>
          </a:p>
          <a:p>
            <a:pPr eaLnBrk="1" hangingPunct="1"/>
            <a:r>
              <a:rPr lang="en-US" altLang="ko-KR" smtClean="0"/>
              <a:t>More active participation of female</a:t>
            </a:r>
            <a:br>
              <a:rPr lang="en-US" altLang="ko-KR" smtClean="0"/>
            </a:br>
            <a:r>
              <a:rPr lang="en-US" altLang="ko-KR" smtClean="0"/>
              <a:t>in anti-corruption movement.</a:t>
            </a:r>
          </a:p>
          <a:p>
            <a:pPr eaLnBrk="1" hangingPunct="1"/>
            <a:r>
              <a:rPr lang="en-US" altLang="ko-KR" smtClean="0"/>
              <a:t>YII results can be used as a </a:t>
            </a:r>
            <a:r>
              <a:rPr lang="en-US" altLang="ko-KR" smtClean="0">
                <a:solidFill>
                  <a:srgbClr val="FF0000"/>
                </a:solidFill>
              </a:rPr>
              <a:t>CPI</a:t>
            </a:r>
            <a:r>
              <a:rPr lang="en-US" altLang="ko-KR" smtClean="0"/>
              <a:t> </a:t>
            </a:r>
            <a:r>
              <a:rPr lang="en-US" altLang="ko-KR" smtClean="0">
                <a:solidFill>
                  <a:srgbClr val="FF0000"/>
                </a:solidFill>
              </a:rPr>
              <a:t>forecast. </a:t>
            </a:r>
          </a:p>
          <a:p>
            <a:pPr lvl="1" eaLnBrk="1" hangingPunct="1"/>
            <a:r>
              <a:rPr lang="en-US" altLang="ko-KR" smtClean="0"/>
              <a:t>20 years later…</a:t>
            </a:r>
          </a:p>
        </p:txBody>
      </p:sp>
      <p:sp>
        <p:nvSpPr>
          <p:cNvPr id="22531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22532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1ACCC1-9613-44AD-8C8D-B330D246FDED}" type="slidenum">
              <a:rPr lang="en-US" altLang="ko-KR" smtClean="0"/>
              <a:pPr/>
              <a:t>21</a:t>
            </a:fld>
            <a:endParaRPr lang="en-US" altLang="ko-KR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42862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3200" smtClean="0"/>
              <a:t>5) Implications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29600" cy="1397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US" altLang="ko-KR" sz="5400" dirty="0" smtClean="0">
                <a:solidFill>
                  <a:srgbClr val="002060"/>
                </a:solidFill>
                <a:latin typeface="+mj-lt"/>
              </a:rPr>
              <a:t>II. Youth Integrity Promotion Program</a:t>
            </a:r>
            <a:endParaRPr lang="en-US" altLang="ko-KR" sz="5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b="1" dirty="0">
                <a:latin typeface="+mj-lt"/>
              </a:rPr>
              <a:t>TI-Korea, 2008</a:t>
            </a: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D9C34C-7979-46FA-ACDF-F3F14E749E40}" type="slidenum">
              <a:rPr lang="en-US" altLang="ko-KR">
                <a:latin typeface="+mj-lt"/>
              </a:rPr>
              <a:pPr>
                <a:defRPr/>
              </a:pPr>
              <a:t>22</a:t>
            </a:fld>
            <a:endParaRPr lang="en-US" altLang="ko-KR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1. Aims of YIP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To expose the problems in youth's mind in regard to integrity</a:t>
            </a:r>
          </a:p>
          <a:p>
            <a:pPr eaLnBrk="1" hangingPunct="1"/>
            <a:r>
              <a:rPr lang="en-US" altLang="ko-KR" smtClean="0"/>
              <a:t>To make an urgent call for anti-corruption education</a:t>
            </a:r>
          </a:p>
          <a:p>
            <a:pPr eaLnBrk="1" hangingPunct="1"/>
            <a:r>
              <a:rPr lang="en-US" altLang="ko-KR" smtClean="0"/>
              <a:t>To develop an alternative education program for youth (</a:t>
            </a:r>
            <a:r>
              <a:rPr lang="en-US" altLang="ko-KR" smtClean="0">
                <a:solidFill>
                  <a:srgbClr val="FF0000"/>
                </a:solidFill>
              </a:rPr>
              <a:t>Guidelines, Tool-kit…</a:t>
            </a:r>
            <a:r>
              <a:rPr lang="en-US" altLang="ko-KR" smtClean="0"/>
              <a:t>)</a:t>
            </a:r>
          </a:p>
          <a:p>
            <a:pPr eaLnBrk="1" hangingPunct="1"/>
            <a:r>
              <a:rPr lang="en-US" altLang="ko-KR" smtClean="0"/>
              <a:t>To install TI’s department/center/institute for sustainable YIP program in the region</a:t>
            </a:r>
          </a:p>
        </p:txBody>
      </p:sp>
      <p:sp>
        <p:nvSpPr>
          <p:cNvPr id="24580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24581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B0FE9D-0C64-4EDF-A35A-F402F80818F9}" type="slidenum">
              <a:rPr lang="en-US" altLang="ko-KR" smtClean="0"/>
              <a:pPr/>
              <a:t>23</a:t>
            </a:fld>
            <a:endParaRPr lang="en-US" altLang="ko-KR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2. Duration of YIPP</a:t>
            </a:r>
            <a:endParaRPr lang="ko-KR" altLang="en-US" smtClean="0"/>
          </a:p>
        </p:txBody>
      </p:sp>
      <p:sp>
        <p:nvSpPr>
          <p:cNvPr id="25603" name="바닥글 개체 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25604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5E6C24-7B87-4293-9A35-4874448C4FB7}" type="slidenum">
              <a:rPr lang="en-US" altLang="ko-KR" smtClean="0"/>
              <a:pPr/>
              <a:t>24</a:t>
            </a:fld>
            <a:endParaRPr lang="en-US" altLang="ko-KR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1571625"/>
            <a:ext cx="8229600" cy="4554538"/>
          </a:xfrm>
        </p:spPr>
        <p:txBody>
          <a:bodyPr/>
          <a:lstStyle/>
          <a:p>
            <a:pPr marL="571500" indent="-571500" eaLnBrk="1" hangingPunct="1"/>
            <a:r>
              <a:rPr lang="en-US" altLang="ko-KR" smtClean="0"/>
              <a:t>YII is the first introductory part of the YIP Program and will be expanded into global level. </a:t>
            </a:r>
          </a:p>
          <a:p>
            <a:pPr marL="571500" indent="-571500" eaLnBrk="1" hangingPunct="1"/>
            <a:r>
              <a:rPr lang="en-US" altLang="ko-KR" smtClean="0"/>
              <a:t>YIPP’s main part is to develop alternative education programs for your integrity promotion.  Youth camps, model schools, and youth integrity groups can be developed for better YIP.</a:t>
            </a:r>
          </a:p>
          <a:p>
            <a:pPr marL="571500" indent="-571500" eaLnBrk="1" hangingPunct="1"/>
            <a:endParaRPr lang="en-US" altLang="ko-KR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2662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96389B-47C5-448F-8BB2-E892CE432197}" type="slidenum">
              <a:rPr lang="en-US" altLang="ko-KR" smtClean="0"/>
              <a:pPr/>
              <a:t>25</a:t>
            </a:fld>
            <a:endParaRPr lang="en-US" altLang="ko-KR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17663"/>
            <a:ext cx="8229600" cy="4525962"/>
          </a:xfrm>
        </p:spPr>
        <p:txBody>
          <a:bodyPr/>
          <a:lstStyle/>
          <a:p>
            <a:pPr marL="571500" indent="-571500" eaLnBrk="1" hangingPunct="1"/>
            <a:r>
              <a:rPr lang="en-US" altLang="ko-KR" sz="2800" smtClean="0"/>
              <a:t>Overall Goal: </a:t>
            </a:r>
          </a:p>
          <a:p>
            <a:pPr marL="971550" lvl="1" indent="-571500" eaLnBrk="1" hangingPunct="1"/>
            <a:r>
              <a:rPr lang="en-US" altLang="ko-KR" sz="2400" smtClean="0"/>
              <a:t>Strengthening awareness on youth integrity</a:t>
            </a:r>
          </a:p>
          <a:p>
            <a:pPr marL="971550" lvl="1" indent="-571500" eaLnBrk="1" hangingPunct="1"/>
            <a:r>
              <a:rPr lang="en-US" altLang="ko-KR" sz="2400" smtClean="0"/>
              <a:t>Making a methodology with a common questionnaire for global YII</a:t>
            </a:r>
          </a:p>
          <a:p>
            <a:pPr marL="571500" indent="-571500" eaLnBrk="1" hangingPunct="1"/>
            <a:r>
              <a:rPr lang="en-US" altLang="ko-KR" sz="2800" smtClean="0"/>
              <a:t>Purpose: Research on Youth Integrity in regard to Corruption</a:t>
            </a:r>
          </a:p>
          <a:p>
            <a:pPr marL="571500" indent="-571500" eaLnBrk="1" hangingPunct="1"/>
            <a:r>
              <a:rPr lang="en-US" altLang="ko-KR" sz="2800" smtClean="0"/>
              <a:t>Objectives: Database for Youth Integrity and future educational projects</a:t>
            </a:r>
          </a:p>
          <a:p>
            <a:pPr marL="571500" indent="-571500" eaLnBrk="1" hangingPunct="1"/>
            <a:r>
              <a:rPr lang="en-US" altLang="ko-KR" sz="2800" smtClean="0"/>
              <a:t>Activities: Survey Conduction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71500" y="4286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4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 YII pilot survey in 2008</a:t>
            </a:r>
            <a:endParaRPr lang="en-US" altLang="ko-K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/>
            <a:r>
              <a:rPr lang="en-US" altLang="ko-KR" sz="2800" smtClean="0"/>
              <a:t>Input: Budget and Human Resource</a:t>
            </a:r>
          </a:p>
          <a:p>
            <a:pPr marL="571500" indent="-571500" eaLnBrk="1" hangingPunct="1"/>
            <a:r>
              <a:rPr lang="en-US" altLang="ko-KR" sz="2800" smtClean="0"/>
              <a:t>Output: Common questionnaire, Survey Methodology, and Survey report(s), YII Report 2008, Database, Press</a:t>
            </a:r>
            <a:r>
              <a:rPr lang="ko-KR" altLang="en-US" sz="2800" smtClean="0"/>
              <a:t> </a:t>
            </a:r>
            <a:r>
              <a:rPr lang="en-US" altLang="ko-KR" sz="2800" smtClean="0"/>
              <a:t>Report</a:t>
            </a:r>
          </a:p>
          <a:p>
            <a:pPr marL="571500" indent="-571500" eaLnBrk="1" hangingPunct="1"/>
            <a:r>
              <a:rPr lang="en-US" altLang="ko-KR" sz="2800" smtClean="0"/>
              <a:t>Outcomes: Making Common Ground for Youth Integrity Promotion Program</a:t>
            </a:r>
          </a:p>
          <a:p>
            <a:pPr marL="571500" indent="-571500" eaLnBrk="1" hangingPunct="1"/>
            <a:r>
              <a:rPr lang="en-US" altLang="ko-KR" sz="2800" smtClean="0"/>
              <a:t>Impact: Awareness Raising, Strengthening of Education on Integrity and the Fight against Corruption</a:t>
            </a:r>
          </a:p>
        </p:txBody>
      </p:sp>
      <p:sp>
        <p:nvSpPr>
          <p:cNvPr id="27651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27652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1A2407-6664-40F0-99AF-DB9D25559CD8}" type="slidenum">
              <a:rPr lang="en-US" altLang="ko-KR" smtClean="0"/>
              <a:pPr/>
              <a:t>26</a:t>
            </a:fld>
            <a:endParaRPr lang="en-US" altLang="ko-KR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1500" y="4286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3600" kern="0" dirty="0">
                <a:solidFill>
                  <a:schemeClr val="tx2"/>
                </a:solidFill>
                <a:latin typeface="+mj-lt"/>
              </a:rPr>
              <a:t>3. YII pilot survey </a:t>
            </a:r>
            <a:r>
              <a:rPr lang="en-US" altLang="ko-KR" sz="3600" kern="0">
                <a:solidFill>
                  <a:schemeClr val="tx2"/>
                </a:solidFill>
                <a:latin typeface="+mj-lt"/>
              </a:rPr>
              <a:t>in 2008 (cont’d)</a:t>
            </a:r>
            <a:endParaRPr lang="en-US" altLang="ko-KR" sz="3200" kern="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5" y="2571750"/>
            <a:ext cx="7772400" cy="2159000"/>
          </a:xfrm>
        </p:spPr>
        <p:txBody>
          <a:bodyPr/>
          <a:lstStyle/>
          <a:p>
            <a:pPr eaLnBrk="1" hangingPunct="1"/>
            <a:r>
              <a:rPr lang="ko-KR" altLang="en-US" sz="5400" smtClean="0">
                <a:solidFill>
                  <a:srgbClr val="0070C0"/>
                </a:solidFill>
              </a:rPr>
              <a:t>감사합니다</a:t>
            </a:r>
            <a:r>
              <a:rPr lang="en-US" altLang="ko-KR" sz="5400" smtClean="0">
                <a:solidFill>
                  <a:srgbClr val="0070C0"/>
                </a:solidFill>
              </a:rPr>
              <a:t>!</a:t>
            </a:r>
            <a:br>
              <a:rPr lang="en-US" altLang="ko-KR" sz="5400" smtClean="0">
                <a:solidFill>
                  <a:srgbClr val="0070C0"/>
                </a:solidFill>
              </a:rPr>
            </a:br>
            <a:r>
              <a:rPr lang="en-US" altLang="ko-KR" sz="5400" smtClean="0">
                <a:solidFill>
                  <a:srgbClr val="002060"/>
                </a:solidFill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7858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3600" smtClean="0">
                <a:solidFill>
                  <a:srgbClr val="002060"/>
                </a:solidFill>
              </a:rPr>
              <a:t>1. Background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85938"/>
            <a:ext cx="8229600" cy="4340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800" smtClean="0">
                <a:solidFill>
                  <a:srgbClr val="002060"/>
                </a:solidFill>
                <a:latin typeface="Tahoma" pitchFamily="34" charset="0"/>
              </a:rPr>
              <a:t>TI-Korea proposed strong anti-corruption education in schools to the Ministry of Education and Human Resource in 2001. But the officials rejected it and, moreover, they were against it.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smtClean="0">
                <a:solidFill>
                  <a:srgbClr val="002060"/>
                </a:solidFill>
                <a:latin typeface="Tahoma" pitchFamily="34" charset="0"/>
              </a:rPr>
              <a:t>TI-Korea developed a questionnaire to measure the status of youth integrity. With the support of the Ministry of Government Administration and Home Affairs, Education Office in Busan, and the Daegu City, TI-Korea and its local HQs have conducted six surveys on youth’s perception on corruption and integrity during 2001-2007.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smtClean="0">
                <a:solidFill>
                  <a:srgbClr val="002060"/>
                </a:solidFill>
                <a:latin typeface="Tahoma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smtClean="0">
                <a:solidFill>
                  <a:srgbClr val="00206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4100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solidFill>
                  <a:srgbClr val="002060"/>
                </a:solidFill>
              </a:rPr>
              <a:t>TI-Korea, 2008</a:t>
            </a:r>
          </a:p>
        </p:txBody>
      </p:sp>
      <p:sp>
        <p:nvSpPr>
          <p:cNvPr id="4101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A482D4-6033-4B18-9480-DCB5FE904EF0}" type="slidenum">
              <a:rPr lang="en-US" altLang="ko-KR" smtClean="0">
                <a:solidFill>
                  <a:srgbClr val="002060"/>
                </a:solidFill>
              </a:rPr>
              <a:pPr/>
              <a:t>3</a:t>
            </a:fld>
            <a:endParaRPr lang="en-US" altLang="ko-KR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7858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3600" smtClean="0">
                <a:solidFill>
                  <a:srgbClr val="002060"/>
                </a:solidFill>
              </a:rPr>
              <a:t>2. General overview of YII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14563"/>
            <a:ext cx="8229600" cy="391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mtClean="0">
                <a:solidFill>
                  <a:srgbClr val="002060"/>
                </a:solidFill>
                <a:latin typeface="Tahoma" pitchFamily="34" charset="0"/>
              </a:rPr>
              <a:t>The purposes of those surveys were to know Korean youth’s perception on corruption and to expose youth’s mindset in regard to integrity.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mtClean="0">
                <a:solidFill>
                  <a:srgbClr val="002060"/>
                </a:solidFill>
                <a:latin typeface="Tahoma" pitchFamily="34" charset="0"/>
              </a:rPr>
              <a:t>The results demonstrated urgent and necessary need of integrity education for youth in Korea.</a:t>
            </a:r>
          </a:p>
        </p:txBody>
      </p:sp>
      <p:sp>
        <p:nvSpPr>
          <p:cNvPr id="5124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solidFill>
                  <a:srgbClr val="002060"/>
                </a:solidFill>
              </a:rPr>
              <a:t>TI-Korea, 2008</a:t>
            </a:r>
          </a:p>
        </p:txBody>
      </p:sp>
      <p:sp>
        <p:nvSpPr>
          <p:cNvPr id="5125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A2FAAD-7ECE-4F22-B1AA-4CDE977F1927}" type="slidenum">
              <a:rPr lang="en-US" altLang="ko-KR" smtClean="0">
                <a:solidFill>
                  <a:srgbClr val="002060"/>
                </a:solidFill>
              </a:rPr>
              <a:pPr/>
              <a:t>4</a:t>
            </a:fld>
            <a:endParaRPr lang="en-US" altLang="ko-KR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8572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3200" smtClean="0">
                <a:solidFill>
                  <a:srgbClr val="002060"/>
                </a:solidFill>
              </a:rPr>
              <a:t>2. General Overview of YII </a:t>
            </a:r>
            <a:r>
              <a:rPr lang="en-US" altLang="ko-KR" sz="2800" smtClean="0">
                <a:solidFill>
                  <a:srgbClr val="002060"/>
                </a:solidFill>
              </a:rPr>
              <a:t>(cont’d)</a:t>
            </a:r>
            <a:endParaRPr lang="en-US" altLang="ko-KR" sz="3700" smtClean="0">
              <a:solidFill>
                <a:srgbClr val="002060"/>
              </a:solidFill>
            </a:endParaRPr>
          </a:p>
        </p:txBody>
      </p:sp>
      <p:graphicFrame>
        <p:nvGraphicFramePr>
          <p:cNvPr id="69960" name="Group 328"/>
          <p:cNvGraphicFramePr>
            <a:graphicFrameLocks noGrp="1"/>
          </p:cNvGraphicFramePr>
          <p:nvPr>
            <p:ph type="tbl" idx="1"/>
          </p:nvPr>
        </p:nvGraphicFramePr>
        <p:xfrm>
          <a:off x="428625" y="2143125"/>
          <a:ext cx="8345487" cy="3838579"/>
        </p:xfrm>
        <a:graphic>
          <a:graphicData uri="http://schemas.openxmlformats.org/drawingml/2006/table">
            <a:tbl>
              <a:tblPr/>
              <a:tblGrid>
                <a:gridCol w="1319192"/>
                <a:gridCol w="1143008"/>
                <a:gridCol w="1143008"/>
                <a:gridCol w="1163642"/>
                <a:gridCol w="1192212"/>
                <a:gridCol w="1192213"/>
                <a:gridCol w="1192212"/>
              </a:tblGrid>
              <a:tr h="1119238"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Period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Dec.</a:t>
                      </a:r>
                    </a:p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2001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Jun.</a:t>
                      </a:r>
                    </a:p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2002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Sep. </a:t>
                      </a:r>
                    </a:p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2002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Jun.</a:t>
                      </a:r>
                    </a:p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2005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May</a:t>
                      </a:r>
                    </a:p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2006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Jun.</a:t>
                      </a:r>
                    </a:p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2007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47"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Region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Seoul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Daegu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National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Busan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Daegu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Daegu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4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Number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 of Samples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1,005 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453 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3,017 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1,990 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685 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1,003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47"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Reliability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 95%</a:t>
                      </a:r>
                    </a:p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±3% 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 N/A 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95%</a:t>
                      </a:r>
                    </a:p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±1.7% 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 95%</a:t>
                      </a:r>
                    </a:p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돋움" pitchFamily="50" charset="-127"/>
                        </a:rPr>
                        <a:t>±3.5% 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굴림" charset="-127"/>
                        </a:rPr>
                        <a:t>N/A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굴림" charset="-127"/>
                        </a:rPr>
                        <a:t>N/A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9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6190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21DBDD-A26E-4B8E-9E0E-3DA71CC62514}" type="slidenum">
              <a:rPr lang="en-US" altLang="ko-KR" smtClean="0"/>
              <a:pPr/>
              <a:t>5</a:t>
            </a:fld>
            <a:endParaRPr lang="en-US" altLang="ko-K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3200" smtClean="0">
                <a:solidFill>
                  <a:srgbClr val="002060"/>
                </a:solidFill>
              </a:rPr>
              <a:t>3. Questionnaire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idx="1"/>
          </p:nvPr>
        </p:nvSpPr>
        <p:spPr>
          <a:xfrm>
            <a:off x="468313" y="2143125"/>
            <a:ext cx="8229600" cy="3857625"/>
          </a:xfrm>
        </p:spPr>
        <p:txBody>
          <a:bodyPr/>
          <a:lstStyle/>
          <a:p>
            <a:pPr eaLnBrk="1" hangingPunct="1"/>
            <a:r>
              <a:rPr lang="en-US" altLang="ko-KR" sz="3600" smtClean="0">
                <a:solidFill>
                  <a:srgbClr val="002060"/>
                </a:solidFill>
              </a:rPr>
              <a:t>TI-Korea asked youth</a:t>
            </a:r>
            <a:r>
              <a:rPr lang="en-US" altLang="ko-KR" sz="3600" smtClean="0">
                <a:solidFill>
                  <a:srgbClr val="002060"/>
                </a:solidFill>
                <a:latin typeface="Arial" charset="0"/>
              </a:rPr>
              <a:t>’</a:t>
            </a:r>
            <a:r>
              <a:rPr lang="en-US" altLang="ko-KR" sz="3600" smtClean="0">
                <a:solidFill>
                  <a:srgbClr val="002060"/>
                </a:solidFill>
              </a:rPr>
              <a:t>s responses on the following assertions:</a:t>
            </a:r>
          </a:p>
          <a:p>
            <a:pPr lvl="1" eaLnBrk="1" hangingPunct="1"/>
            <a:r>
              <a:rPr lang="en-US" altLang="ko-KR" i="1" smtClean="0">
                <a:solidFill>
                  <a:srgbClr val="002060"/>
                </a:solidFill>
                <a:latin typeface="Times New Roman" pitchFamily="18" charset="0"/>
              </a:rPr>
              <a:t>“I don't feel I need to obey the law when no one is looking.”</a:t>
            </a:r>
          </a:p>
          <a:p>
            <a:pPr lvl="1" eaLnBrk="1" hangingPunct="1"/>
            <a:r>
              <a:rPr lang="en-US" altLang="ko-KR" i="1" smtClean="0">
                <a:solidFill>
                  <a:srgbClr val="002060"/>
                </a:solidFill>
                <a:latin typeface="Times New Roman" pitchFamily="18" charset="0"/>
              </a:rPr>
              <a:t>“I would overlook corruption on the part of my families or relatives.”</a:t>
            </a:r>
          </a:p>
          <a:p>
            <a:pPr lvl="1" eaLnBrk="1" hangingPunct="1"/>
            <a:r>
              <a:rPr lang="en-US" altLang="ko-KR" i="1" smtClean="0">
                <a:solidFill>
                  <a:srgbClr val="002060"/>
                </a:solidFill>
                <a:latin typeface="Times New Roman" pitchFamily="18" charset="0"/>
              </a:rPr>
              <a:t>“I am ready to pay bribes to solve my difficulties.”</a:t>
            </a:r>
          </a:p>
        </p:txBody>
      </p:sp>
      <p:sp>
        <p:nvSpPr>
          <p:cNvPr id="7172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solidFill>
                  <a:srgbClr val="002060"/>
                </a:solidFill>
              </a:rPr>
              <a:t>TI-Korea, 2008</a:t>
            </a:r>
          </a:p>
        </p:txBody>
      </p:sp>
      <p:sp>
        <p:nvSpPr>
          <p:cNvPr id="7173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0E36E6-3BA7-4FD9-A9EF-D60F0729D00F}" type="slidenum">
              <a:rPr lang="en-US" altLang="ko-KR" smtClean="0">
                <a:solidFill>
                  <a:srgbClr val="002060"/>
                </a:solidFill>
              </a:rPr>
              <a:pPr/>
              <a:t>6</a:t>
            </a:fld>
            <a:endParaRPr lang="en-US" altLang="ko-KR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8572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mtClean="0">
                <a:solidFill>
                  <a:srgbClr val="002060"/>
                </a:solidFill>
              </a:rPr>
              <a:t> </a:t>
            </a:r>
            <a:r>
              <a:rPr lang="en-US" altLang="ko-KR" sz="3200" smtClean="0">
                <a:solidFill>
                  <a:srgbClr val="002060"/>
                </a:solidFill>
              </a:rPr>
              <a:t>3. Questionnaire (cont’d)</a:t>
            </a:r>
            <a:endParaRPr lang="en-US" altLang="ko-KR" sz="3700" smtClean="0">
              <a:solidFill>
                <a:srgbClr val="00206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571750"/>
            <a:ext cx="8229600" cy="3232150"/>
          </a:xfrm>
        </p:spPr>
        <p:txBody>
          <a:bodyPr/>
          <a:lstStyle/>
          <a:p>
            <a:pPr lvl="1" eaLnBrk="1" hangingPunct="1"/>
            <a:r>
              <a:rPr lang="en-US" altLang="ko-KR" i="1" smtClean="0">
                <a:solidFill>
                  <a:srgbClr val="002060"/>
                </a:solidFill>
                <a:latin typeface="Times New Roman" pitchFamily="18" charset="0"/>
              </a:rPr>
              <a:t>“Even if I were to witness corrupt activity, I would ignore it as long as it didn't harm me directly.”</a:t>
            </a:r>
          </a:p>
          <a:p>
            <a:pPr lvl="1" eaLnBrk="1" hangingPunct="1"/>
            <a:r>
              <a:rPr lang="en-US" altLang="ko-KR" i="1" smtClean="0">
                <a:solidFill>
                  <a:srgbClr val="002060"/>
                </a:solidFill>
                <a:latin typeface="Times New Roman" pitchFamily="18" charset="0"/>
              </a:rPr>
              <a:t>“I will engage in corruption for a get-rich-quick dream of one billion Won (≒one million USD) at the risk of 10-year imprisonment.”</a:t>
            </a:r>
          </a:p>
          <a:p>
            <a:pPr lvl="1" eaLnBrk="1" hangingPunct="1"/>
            <a:r>
              <a:rPr lang="en-US" altLang="ko-KR" i="1" smtClean="0">
                <a:solidFill>
                  <a:srgbClr val="002060"/>
                </a:solidFill>
                <a:latin typeface="Times New Roman" pitchFamily="18" charset="0"/>
              </a:rPr>
              <a:t>And others… (including “Korean society is corrupt.”)</a:t>
            </a:r>
          </a:p>
        </p:txBody>
      </p:sp>
      <p:sp>
        <p:nvSpPr>
          <p:cNvPr id="8196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solidFill>
                  <a:srgbClr val="002060"/>
                </a:solidFill>
              </a:rPr>
              <a:t>TI-Korea, 2008</a:t>
            </a:r>
          </a:p>
        </p:txBody>
      </p:sp>
      <p:sp>
        <p:nvSpPr>
          <p:cNvPr id="819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4E4837-CC2B-4CB8-9312-DF444B06DCE2}" type="slidenum">
              <a:rPr lang="en-US" altLang="ko-KR" smtClean="0">
                <a:solidFill>
                  <a:srgbClr val="002060"/>
                </a:solidFill>
              </a:rPr>
              <a:pPr/>
              <a:t>7</a:t>
            </a:fld>
            <a:endParaRPr lang="en-US" altLang="ko-KR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9286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3200" smtClean="0">
                <a:solidFill>
                  <a:srgbClr val="002060"/>
                </a:solidFill>
              </a:rPr>
              <a:t>4. Major Results</a:t>
            </a:r>
            <a:endParaRPr lang="en-US" altLang="ko-KR" sz="3700" smtClean="0">
              <a:solidFill>
                <a:srgbClr val="002060"/>
              </a:solidFill>
            </a:endParaRPr>
          </a:p>
        </p:txBody>
      </p:sp>
      <p:sp>
        <p:nvSpPr>
          <p:cNvPr id="9219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solidFill>
                  <a:srgbClr val="002060"/>
                </a:solidFill>
              </a:rPr>
              <a:t>TI-Korea, 2008</a:t>
            </a:r>
          </a:p>
        </p:txBody>
      </p:sp>
      <p:sp>
        <p:nvSpPr>
          <p:cNvPr id="9220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C73975-5475-441E-ACFF-8C97AA28ECD0}" type="slidenum">
              <a:rPr lang="en-US" altLang="ko-KR" smtClean="0">
                <a:solidFill>
                  <a:srgbClr val="002060"/>
                </a:solidFill>
              </a:rPr>
              <a:pPr/>
              <a:t>8</a:t>
            </a:fld>
            <a:endParaRPr lang="en-US" altLang="ko-KR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6429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3200" smtClean="0">
                <a:solidFill>
                  <a:srgbClr val="002060"/>
                </a:solidFill>
              </a:rPr>
              <a:t>1) “I don't feel I need to obey the law when no one is looking.”</a:t>
            </a:r>
          </a:p>
        </p:txBody>
      </p:sp>
      <p:sp>
        <p:nvSpPr>
          <p:cNvPr id="10243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TI-Korea, 2008</a:t>
            </a:r>
          </a:p>
        </p:txBody>
      </p:sp>
      <p:sp>
        <p:nvSpPr>
          <p:cNvPr id="10244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64F522-D560-4AFF-AAAD-2AF7EBE706C0}" type="slidenum">
              <a:rPr lang="en-US" altLang="ko-KR" smtClean="0"/>
              <a:pPr/>
              <a:t>9</a:t>
            </a:fld>
            <a:endParaRPr lang="en-US" altLang="ko-KR" smtClean="0"/>
          </a:p>
        </p:txBody>
      </p:sp>
      <p:graphicFrame>
        <p:nvGraphicFramePr>
          <p:cNvPr id="9" name="차트 8"/>
          <p:cNvGraphicFramePr>
            <a:graphicFrameLocks/>
          </p:cNvGraphicFramePr>
          <p:nvPr/>
        </p:nvGraphicFramePr>
        <p:xfrm>
          <a:off x="65239" y="1000108"/>
          <a:ext cx="901352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</TotalTime>
  <Words>911</Words>
  <Application>Microsoft Office PowerPoint</Application>
  <PresentationFormat>화면 슬라이드 쇼(4:3)</PresentationFormat>
  <Paragraphs>208</Paragraphs>
  <Slides>27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35" baseType="lpstr">
      <vt:lpstr>굴림</vt:lpstr>
      <vt:lpstr>Arial</vt:lpstr>
      <vt:lpstr>맑은 고딕</vt:lpstr>
      <vt:lpstr>Wingdings 2</vt:lpstr>
      <vt:lpstr>Tahoma</vt:lpstr>
      <vt:lpstr>돋움</vt:lpstr>
      <vt:lpstr>Times New Roman</vt:lpstr>
      <vt:lpstr>기본 디자인</vt:lpstr>
      <vt:lpstr>TIAP_RPM 2008 Workshop 2a</vt:lpstr>
      <vt:lpstr>슬라이드 2</vt:lpstr>
      <vt:lpstr>1. Background</vt:lpstr>
      <vt:lpstr>2. General overview of YII</vt:lpstr>
      <vt:lpstr>2. General Overview of YII (cont’d)</vt:lpstr>
      <vt:lpstr>3. Questionnaire</vt:lpstr>
      <vt:lpstr> 3. Questionnaire (cont’d)</vt:lpstr>
      <vt:lpstr>4. Major Results</vt:lpstr>
      <vt:lpstr>1) “I don't feel I need to obey the law when no one is looking.”</vt:lpstr>
      <vt:lpstr>2) "I would overlook corruption on the part of my families or relatives."</vt:lpstr>
      <vt:lpstr>3) “I am ready to use bribes to solve my difficulties.”</vt:lpstr>
      <vt:lpstr>4) “Even if I were to witness corrupt activity, I would ignore it as long as it didn't harm me directly.”</vt:lpstr>
      <vt:lpstr>5) “I will engage in corruption for a get-rich-quick dream of one billion Won (≒one million USD) at the risk of 10-year imprisonment.”</vt:lpstr>
      <vt:lpstr>5. Major Findings</vt:lpstr>
      <vt:lpstr>1) Consistency in Results</vt:lpstr>
      <vt:lpstr>2) Variable: Region</vt:lpstr>
      <vt:lpstr>2) Variable: Region (cont’d)</vt:lpstr>
      <vt:lpstr>2) Variable: Region (cont’d)</vt:lpstr>
      <vt:lpstr>3) Variable: Gender (cont’d)</vt:lpstr>
      <vt:lpstr>4) Anti-corruption education! We can make difference.</vt:lpstr>
      <vt:lpstr>5) Implications</vt:lpstr>
      <vt:lpstr>슬라이드 22</vt:lpstr>
      <vt:lpstr>1. Aims of YIP</vt:lpstr>
      <vt:lpstr>2. Duration of YIPP</vt:lpstr>
      <vt:lpstr>슬라이드 25</vt:lpstr>
      <vt:lpstr>슬라이드 26</vt:lpstr>
      <vt:lpstr>감사합니다! 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</dc:creator>
  <cp:lastModifiedBy>삼성</cp:lastModifiedBy>
  <cp:revision>56</cp:revision>
  <dcterms:created xsi:type="dcterms:W3CDTF">2008-04-18T09:24:05Z</dcterms:created>
  <dcterms:modified xsi:type="dcterms:W3CDTF">2014-11-05T07:06:47Z</dcterms:modified>
</cp:coreProperties>
</file>